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handoutMasterIdLst>
    <p:handoutMasterId r:id="rId30"/>
  </p:handoutMasterIdLst>
  <p:sldIdLst>
    <p:sldId id="256" r:id="rId2"/>
    <p:sldId id="257" r:id="rId3"/>
    <p:sldId id="259" r:id="rId4"/>
    <p:sldId id="260" r:id="rId5"/>
    <p:sldId id="261" r:id="rId6"/>
    <p:sldId id="283" r:id="rId7"/>
    <p:sldId id="274" r:id="rId8"/>
    <p:sldId id="278" r:id="rId9"/>
    <p:sldId id="282" r:id="rId10"/>
    <p:sldId id="279" r:id="rId11"/>
    <p:sldId id="264" r:id="rId12"/>
    <p:sldId id="263" r:id="rId13"/>
    <p:sldId id="262" r:id="rId14"/>
    <p:sldId id="285" r:id="rId15"/>
    <p:sldId id="266" r:id="rId16"/>
    <p:sldId id="265" r:id="rId17"/>
    <p:sldId id="277" r:id="rId18"/>
    <p:sldId id="267" r:id="rId19"/>
    <p:sldId id="268" r:id="rId20"/>
    <p:sldId id="280" r:id="rId21"/>
    <p:sldId id="281" r:id="rId22"/>
    <p:sldId id="270" r:id="rId23"/>
    <p:sldId id="269" r:id="rId24"/>
    <p:sldId id="286" r:id="rId25"/>
    <p:sldId id="273" r:id="rId26"/>
    <p:sldId id="271" r:id="rId27"/>
    <p:sldId id="276" r:id="rId2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D4E77"/>
    <a:srgbClr val="0000FF"/>
    <a:srgbClr val="8E0000"/>
    <a:srgbClr val="39F566"/>
    <a:srgbClr val="2B4C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7CF13E23-7C20-4555-9CBA-20BBD9CFCC26}" type="datetimeFigureOut">
              <a:rPr lang="en-US" smtClean="0"/>
              <a:pPr/>
              <a:t>7/30/2018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AB556FBF-FACD-4159-A2BB-F6411E2CEF29}" type="slidenum">
              <a:rPr lang="en-US" smtClean="0"/>
              <a:pPr/>
              <a:t>‹#›</a:t>
            </a:fld>
            <a:endParaRPr lang="en-US"/>
          </a:p>
        </p:txBody>
      </p:sp>
    </p:spTree>
    <p:extLst>
      <p:ext uri="{BB962C8B-B14F-4D97-AF65-F5344CB8AC3E}">
        <p14:creationId xmlns:p14="http://schemas.microsoft.com/office/powerpoint/2010/main" val="10603889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FEAFCCDC-35EC-41D2-8ACE-B535DF565ECB}" type="datetimeFigureOut">
              <a:rPr lang="en-US" smtClean="0"/>
              <a:pPr/>
              <a:t>7/30/2018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15AD48EE-51B8-4CD9-93D2-801C4589965D}" type="slidenum">
              <a:rPr lang="en-US" smtClean="0"/>
              <a:pPr/>
              <a:t>‹#›</a:t>
            </a:fld>
            <a:endParaRPr lang="en-US"/>
          </a:p>
        </p:txBody>
      </p:sp>
    </p:spTree>
    <p:extLst>
      <p:ext uri="{BB962C8B-B14F-4D97-AF65-F5344CB8AC3E}">
        <p14:creationId xmlns:p14="http://schemas.microsoft.com/office/powerpoint/2010/main" val="24306325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AD48EE-51B8-4CD9-93D2-801C4589965D}" type="slidenum">
              <a:rPr lang="en-US" smtClean="0"/>
              <a:pPr/>
              <a:t>5</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CE3389F-B2B0-477A-8B0D-969438B2767D}" type="datetimeFigureOut">
              <a:rPr lang="en-US" smtClean="0"/>
              <a:pPr/>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5FD55-E225-4A07-B2D8-964B991CFA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E3389F-B2B0-477A-8B0D-969438B2767D}" type="datetimeFigureOut">
              <a:rPr lang="en-US" smtClean="0"/>
              <a:pPr/>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5FD55-E225-4A07-B2D8-964B991CFA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E3389F-B2B0-477A-8B0D-969438B2767D}" type="datetimeFigureOut">
              <a:rPr lang="en-US" smtClean="0"/>
              <a:pPr/>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5FD55-E225-4A07-B2D8-964B991CFA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CE3389F-B2B0-477A-8B0D-969438B2767D}" type="datetimeFigureOut">
              <a:rPr lang="en-US" smtClean="0"/>
              <a:pPr/>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5FD55-E225-4A07-B2D8-964B991CFA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E3389F-B2B0-477A-8B0D-969438B2767D}" type="datetimeFigureOut">
              <a:rPr lang="en-US" smtClean="0"/>
              <a:pPr/>
              <a:t>7/30/2018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435FD55-E225-4A07-B2D8-964B991CFA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CE3389F-B2B0-477A-8B0D-969438B2767D}" type="datetimeFigureOut">
              <a:rPr lang="en-US" smtClean="0"/>
              <a:pPr/>
              <a:t>7/30/2018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5FD55-E225-4A07-B2D8-964B991CFA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CE3389F-B2B0-477A-8B0D-969438B2767D}" type="datetimeFigureOut">
              <a:rPr lang="en-US" smtClean="0"/>
              <a:pPr/>
              <a:t>7/30/2018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435FD55-E225-4A07-B2D8-964B991CFA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CE3389F-B2B0-477A-8B0D-969438B2767D}" type="datetimeFigureOut">
              <a:rPr lang="en-US" smtClean="0"/>
              <a:pPr/>
              <a:t>7/30/2018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435FD55-E225-4A07-B2D8-964B991CFA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E3389F-B2B0-477A-8B0D-969438B2767D}" type="datetimeFigureOut">
              <a:rPr lang="en-US" smtClean="0"/>
              <a:pPr/>
              <a:t>7/30/2018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435FD55-E225-4A07-B2D8-964B991CFA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E3389F-B2B0-477A-8B0D-969438B2767D}" type="datetimeFigureOut">
              <a:rPr lang="en-US" smtClean="0"/>
              <a:pPr/>
              <a:t>7/30/2018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5FD55-E225-4A07-B2D8-964B991CFA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CE3389F-B2B0-477A-8B0D-969438B2767D}" type="datetimeFigureOut">
              <a:rPr lang="en-US" smtClean="0"/>
              <a:pPr/>
              <a:t>7/30/2018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435FD55-E225-4A07-B2D8-964B991CFA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E3389F-B2B0-477A-8B0D-969438B2767D}" type="datetimeFigureOut">
              <a:rPr lang="en-US" smtClean="0"/>
              <a:pPr/>
              <a:t>7/30/2018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435FD55-E225-4A07-B2D8-964B991CFA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busseyl@friscosid.org"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mailto:busseyL@friscoisd.org" TargetMode="External"/><Relationship Id="rId7" Type="http://schemas.openxmlformats.org/officeDocument/2006/relationships/hyperlink" Target="mailto:RoseB@friscoisd.org" TargetMode="Externa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hyperlink" Target="mailto:DuffN@friscoisd.org" TargetMode="External"/><Relationship Id="rId5" Type="http://schemas.openxmlformats.org/officeDocument/2006/relationships/hyperlink" Target="mailto:karrk@friscoisd.org" TargetMode="External"/><Relationship Id="rId4" Type="http://schemas.openxmlformats.org/officeDocument/2006/relationships/hyperlink" Target="mailto:andrewC@friscoisd.org"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mausathletics.weebly.com/" TargetMode="Externa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4" name="Picture 2"/>
          <p:cNvPicPr>
            <a:picLocks noChangeAspect="1" noChangeArrowheads="1"/>
          </p:cNvPicPr>
          <p:nvPr/>
        </p:nvPicPr>
        <p:blipFill>
          <a:blip r:embed="rId2" cstate="print">
            <a:lum bright="70000" contrast="-70000"/>
          </a:blip>
          <a:srcRect/>
          <a:stretch>
            <a:fillRect/>
          </a:stretch>
        </p:blipFill>
        <p:spPr bwMode="auto">
          <a:xfrm>
            <a:off x="5334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5" name="Rectangle 4"/>
          <p:cNvSpPr/>
          <p:nvPr/>
        </p:nvSpPr>
        <p:spPr>
          <a:xfrm>
            <a:off x="874784" y="1447800"/>
            <a:ext cx="7332457" cy="3970318"/>
          </a:xfrm>
          <a:prstGeom prst="rect">
            <a:avLst/>
          </a:prstGeom>
          <a:noFill/>
        </p:spPr>
        <p:txBody>
          <a:bodyPr wrap="none" lIns="91440" tIns="45720" rIns="91440" bIns="45720">
            <a:spAutoFit/>
          </a:bodyPr>
          <a:lstStyle/>
          <a:p>
            <a:pPr algn="ctr"/>
            <a:r>
              <a:rPr lang="en-US" sz="6600" b="1" cap="none" spc="0" dirty="0">
                <a:ln w="17780" cmpd="sng">
                  <a:solidFill>
                    <a:srgbClr val="FFFFFF"/>
                  </a:solidFill>
                  <a:prstDash val="solid"/>
                  <a:miter lim="800000"/>
                </a:ln>
                <a:solidFill>
                  <a:srgbClr val="002060"/>
                </a:solidFill>
                <a:effectLst>
                  <a:outerShdw blurRad="50800" algn="tl" rotWithShape="0">
                    <a:srgbClr val="000000"/>
                  </a:outerShdw>
                </a:effectLst>
              </a:rPr>
              <a:t>Maus Middle School</a:t>
            </a:r>
          </a:p>
          <a:p>
            <a:pPr algn="ctr"/>
            <a:r>
              <a:rPr lang="en-US" sz="5400" b="1" dirty="0">
                <a:ln w="17780" cmpd="sng">
                  <a:solidFill>
                    <a:srgbClr val="FFFFFF"/>
                  </a:solidFill>
                  <a:prstDash val="solid"/>
                  <a:miter lim="800000"/>
                </a:ln>
                <a:solidFill>
                  <a:srgbClr val="002060"/>
                </a:solidFill>
                <a:effectLst>
                  <a:outerShdw blurRad="50800" algn="tl" rotWithShape="0">
                    <a:srgbClr val="000000"/>
                  </a:outerShdw>
                </a:effectLst>
              </a:rPr>
              <a:t>Home of the </a:t>
            </a:r>
          </a:p>
          <a:p>
            <a:pPr algn="ctr"/>
            <a:r>
              <a:rPr lang="en-US" sz="6600" b="1" dirty="0">
                <a:ln w="17780" cmpd="sng">
                  <a:solidFill>
                    <a:srgbClr val="FFFFFF"/>
                  </a:solidFill>
                  <a:prstDash val="solid"/>
                  <a:miter lim="800000"/>
                </a:ln>
                <a:solidFill>
                  <a:srgbClr val="002060"/>
                </a:solidFill>
                <a:effectLst>
                  <a:outerShdw blurRad="50800" algn="tl" rotWithShape="0">
                    <a:srgbClr val="000000"/>
                  </a:outerShdw>
                </a:effectLst>
              </a:rPr>
              <a:t>Fighting</a:t>
            </a:r>
          </a:p>
          <a:p>
            <a:pPr algn="ctr"/>
            <a:r>
              <a:rPr lang="en-US" sz="6600" b="1" cap="none" spc="0" dirty="0">
                <a:ln w="17780" cmpd="sng">
                  <a:solidFill>
                    <a:srgbClr val="FFFFFF"/>
                  </a:solidFill>
                  <a:prstDash val="solid"/>
                  <a:miter lim="800000"/>
                </a:ln>
                <a:solidFill>
                  <a:srgbClr val="002060"/>
                </a:solidFill>
                <a:effectLst>
                  <a:outerShdw blurRad="50800" algn="tl" rotWithShape="0">
                    <a:srgbClr val="000000"/>
                  </a:outerShdw>
                </a:effectLst>
              </a:rPr>
              <a:t>PRIDE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70000" contrast="-70000"/>
          </a:blip>
          <a:srcRect/>
          <a:stretch>
            <a:fillRect/>
          </a:stretch>
        </p:blipFill>
        <p:spPr bwMode="auto">
          <a:xfrm>
            <a:off x="5334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p:txBody>
          <a:bodyPr>
            <a:normAutofit/>
          </a:bodyPr>
          <a:lstStyle/>
          <a:p>
            <a:r>
              <a:rPr lang="en-US" b="1" u="sng" dirty="0">
                <a:solidFill>
                  <a:srgbClr val="002060"/>
                </a:solidFill>
              </a:rPr>
              <a:t>Game Day Meals</a:t>
            </a:r>
          </a:p>
        </p:txBody>
      </p:sp>
      <p:sp>
        <p:nvSpPr>
          <p:cNvPr id="3" name="Content Placeholder 2"/>
          <p:cNvSpPr>
            <a:spLocks noGrp="1"/>
          </p:cNvSpPr>
          <p:nvPr>
            <p:ph idx="1"/>
          </p:nvPr>
        </p:nvSpPr>
        <p:spPr>
          <a:xfrm>
            <a:off x="457200" y="1524000"/>
            <a:ext cx="8229600" cy="4906963"/>
          </a:xfrm>
        </p:spPr>
        <p:txBody>
          <a:bodyPr>
            <a:normAutofit fontScale="92500" lnSpcReduction="10000"/>
          </a:bodyPr>
          <a:lstStyle/>
          <a:p>
            <a:r>
              <a:rPr lang="en-US" b="1" dirty="0">
                <a:solidFill>
                  <a:srgbClr val="8E0000"/>
                </a:solidFill>
              </a:rPr>
              <a:t>This year on game day we ask that the girls provide their own meals or order Chick Fil A. (order forms will be available closer to season)</a:t>
            </a:r>
          </a:p>
          <a:p>
            <a:r>
              <a:rPr lang="en-US" b="1" dirty="0">
                <a:solidFill>
                  <a:srgbClr val="002060"/>
                </a:solidFill>
              </a:rPr>
              <a:t>If bring own it needs to be nutritional. </a:t>
            </a:r>
          </a:p>
          <a:p>
            <a:r>
              <a:rPr lang="en-US" b="1" dirty="0">
                <a:solidFill>
                  <a:srgbClr val="8E0000"/>
                </a:solidFill>
              </a:rPr>
              <a:t>Examples:</a:t>
            </a:r>
          </a:p>
          <a:p>
            <a:pPr lvl="1"/>
            <a:r>
              <a:rPr lang="en-US" b="1" dirty="0">
                <a:solidFill>
                  <a:srgbClr val="002060"/>
                </a:solidFill>
              </a:rPr>
              <a:t>Sandwiches			- Wraps		</a:t>
            </a:r>
          </a:p>
          <a:p>
            <a:pPr lvl="1"/>
            <a:r>
              <a:rPr lang="en-US" b="1" dirty="0">
                <a:solidFill>
                  <a:srgbClr val="002060"/>
                </a:solidFill>
              </a:rPr>
              <a:t>Fruit 				- Graham Crackers</a:t>
            </a:r>
          </a:p>
          <a:p>
            <a:pPr lvl="1"/>
            <a:r>
              <a:rPr lang="en-US" b="1" dirty="0">
                <a:solidFill>
                  <a:srgbClr val="002060"/>
                </a:solidFill>
              </a:rPr>
              <a:t>Granola Bars			- Bagels</a:t>
            </a:r>
          </a:p>
          <a:p>
            <a:pPr lvl="1"/>
            <a:r>
              <a:rPr lang="en-US" b="1" dirty="0">
                <a:solidFill>
                  <a:srgbClr val="002060"/>
                </a:solidFill>
              </a:rPr>
              <a:t>Salads				- Yogurt</a:t>
            </a:r>
          </a:p>
          <a:p>
            <a:pPr lvl="1" algn="ctr">
              <a:buNone/>
            </a:pPr>
            <a:r>
              <a:rPr lang="en-US" b="1" dirty="0">
                <a:solidFill>
                  <a:srgbClr val="8E0000"/>
                </a:solidFill>
              </a:rPr>
              <a:t>**NO FAST FOOD, SODAS or ENERGY DRINKS!!!**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70000" contrast="-70000"/>
          </a:blip>
          <a:srcRect/>
          <a:stretch>
            <a:fillRect/>
          </a:stretch>
        </p:blipFill>
        <p:spPr bwMode="auto">
          <a:xfrm>
            <a:off x="5334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p:txBody>
          <a:bodyPr/>
          <a:lstStyle/>
          <a:p>
            <a:r>
              <a:rPr lang="en-US" b="1" u="sng" dirty="0">
                <a:solidFill>
                  <a:srgbClr val="002060"/>
                </a:solidFill>
              </a:rPr>
              <a:t>Athletic Pickup Policy</a:t>
            </a:r>
          </a:p>
        </p:txBody>
      </p:sp>
      <p:sp>
        <p:nvSpPr>
          <p:cNvPr id="3" name="Content Placeholder 2"/>
          <p:cNvSpPr>
            <a:spLocks noGrp="1"/>
          </p:cNvSpPr>
          <p:nvPr>
            <p:ph idx="1"/>
          </p:nvPr>
        </p:nvSpPr>
        <p:spPr>
          <a:xfrm>
            <a:off x="609600" y="1371600"/>
            <a:ext cx="8229600" cy="4525963"/>
          </a:xfrm>
        </p:spPr>
        <p:txBody>
          <a:bodyPr>
            <a:normAutofit/>
          </a:bodyPr>
          <a:lstStyle/>
          <a:p>
            <a:r>
              <a:rPr lang="en-US" b="1" dirty="0">
                <a:solidFill>
                  <a:srgbClr val="8E0000"/>
                </a:solidFill>
              </a:rPr>
              <a:t>All athletes must be picked up by the athletic doors at the back of the school </a:t>
            </a:r>
          </a:p>
          <a:p>
            <a:pPr lvl="1" algn="ctr">
              <a:buNone/>
            </a:pPr>
            <a:r>
              <a:rPr lang="en-US" b="1" dirty="0">
                <a:solidFill>
                  <a:srgbClr val="002060"/>
                </a:solidFill>
              </a:rPr>
              <a:t>(</a:t>
            </a:r>
            <a:r>
              <a:rPr lang="en-US" b="1" u="sng" dirty="0">
                <a:solidFill>
                  <a:srgbClr val="002060"/>
                </a:solidFill>
              </a:rPr>
              <a:t>Not cafeteria or band area</a:t>
            </a:r>
            <a:r>
              <a:rPr lang="en-US" b="1" dirty="0">
                <a:solidFill>
                  <a:srgbClr val="002060"/>
                </a:solidFill>
              </a:rPr>
              <a:t>)</a:t>
            </a:r>
          </a:p>
          <a:p>
            <a:r>
              <a:rPr lang="en-US" b="1" dirty="0">
                <a:solidFill>
                  <a:srgbClr val="002060"/>
                </a:solidFill>
              </a:rPr>
              <a:t>It is extremely important that all kids are picked up no later than </a:t>
            </a:r>
            <a:r>
              <a:rPr lang="en-US" b="1" dirty="0">
                <a:solidFill>
                  <a:srgbClr val="FF0000"/>
                </a:solidFill>
              </a:rPr>
              <a:t>15 Minutes </a:t>
            </a:r>
            <a:r>
              <a:rPr lang="en-US" b="1" dirty="0">
                <a:solidFill>
                  <a:srgbClr val="002060"/>
                </a:solidFill>
              </a:rPr>
              <a:t>after practice/game. </a:t>
            </a:r>
          </a:p>
          <a:p>
            <a:r>
              <a:rPr lang="en-US" b="1" u="sng" dirty="0">
                <a:solidFill>
                  <a:srgbClr val="8E0000"/>
                </a:solidFill>
              </a:rPr>
              <a:t>If 30 minutes after, the Frisco Police Department will be notified.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70000" contrast="-70000"/>
          </a:blip>
          <a:srcRect/>
          <a:stretch>
            <a:fillRect/>
          </a:stretch>
        </p:blipFill>
        <p:spPr bwMode="auto">
          <a:xfrm>
            <a:off x="5334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p:txBody>
          <a:bodyPr/>
          <a:lstStyle/>
          <a:p>
            <a:r>
              <a:rPr lang="en-US" b="1" u="sng" dirty="0">
                <a:solidFill>
                  <a:srgbClr val="002060"/>
                </a:solidFill>
              </a:rPr>
              <a:t>Off-Season </a:t>
            </a:r>
          </a:p>
        </p:txBody>
      </p:sp>
      <p:sp>
        <p:nvSpPr>
          <p:cNvPr id="3" name="Content Placeholder 2"/>
          <p:cNvSpPr>
            <a:spLocks noGrp="1"/>
          </p:cNvSpPr>
          <p:nvPr>
            <p:ph idx="1"/>
          </p:nvPr>
        </p:nvSpPr>
        <p:spPr>
          <a:xfrm>
            <a:off x="914400" y="1371600"/>
            <a:ext cx="8229600" cy="4754563"/>
          </a:xfrm>
        </p:spPr>
        <p:txBody>
          <a:bodyPr>
            <a:normAutofit lnSpcReduction="10000"/>
          </a:bodyPr>
          <a:lstStyle/>
          <a:p>
            <a:r>
              <a:rPr lang="en-US" b="1" dirty="0">
                <a:solidFill>
                  <a:srgbClr val="8E0000"/>
                </a:solidFill>
              </a:rPr>
              <a:t>Athletes not participating in a team sport during that particular season</a:t>
            </a:r>
          </a:p>
          <a:p>
            <a:pPr>
              <a:buFont typeface="Wingdings" pitchFamily="2" charset="2"/>
              <a:buNone/>
            </a:pPr>
            <a:endParaRPr lang="en-US" sz="1000" b="1" dirty="0">
              <a:solidFill>
                <a:srgbClr val="002060"/>
              </a:solidFill>
            </a:endParaRPr>
          </a:p>
          <a:p>
            <a:r>
              <a:rPr lang="en-US" b="1" dirty="0">
                <a:solidFill>
                  <a:srgbClr val="002060"/>
                </a:solidFill>
              </a:rPr>
              <a:t>Weight training and conditioning</a:t>
            </a:r>
          </a:p>
          <a:p>
            <a:pPr lvl="1"/>
            <a:r>
              <a:rPr lang="en-US" b="1" dirty="0">
                <a:solidFill>
                  <a:srgbClr val="002060"/>
                </a:solidFill>
              </a:rPr>
              <a:t>All Participants in OFF-SEASON, MUST LIFT WEIGHTS</a:t>
            </a:r>
          </a:p>
          <a:p>
            <a:pPr lvl="1"/>
            <a:r>
              <a:rPr lang="en-US" b="1" dirty="0">
                <a:solidFill>
                  <a:srgbClr val="002060"/>
                </a:solidFill>
              </a:rPr>
              <a:t>Weight room emphasis is on fundamentals, mechanics, and safety.  </a:t>
            </a:r>
          </a:p>
          <a:p>
            <a:pPr>
              <a:buFont typeface="Wingdings" pitchFamily="2" charset="2"/>
              <a:buNone/>
            </a:pPr>
            <a:endParaRPr lang="en-US" sz="1000" b="1" dirty="0">
              <a:solidFill>
                <a:srgbClr val="002060"/>
              </a:solidFill>
            </a:endParaRPr>
          </a:p>
          <a:p>
            <a:r>
              <a:rPr lang="en-US" b="1" dirty="0">
                <a:solidFill>
                  <a:srgbClr val="8E0000"/>
                </a:solidFill>
              </a:rPr>
              <a:t>Only during athletic class period</a:t>
            </a:r>
            <a:r>
              <a:rPr lang="en-US" b="1" dirty="0">
                <a:solidFill>
                  <a:srgbClr val="002060"/>
                </a:solidFill>
              </a:rPr>
              <a:t> </a:t>
            </a:r>
          </a:p>
          <a:p>
            <a:r>
              <a:rPr lang="en-US" b="1" dirty="0">
                <a:solidFill>
                  <a:srgbClr val="002060"/>
                </a:solidFill>
              </a:rPr>
              <a:t>(NO after school)</a:t>
            </a:r>
          </a:p>
          <a:p>
            <a:endParaRPr lang="en-US" b="1"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70000" contrast="-70000"/>
          </a:blip>
          <a:srcRect/>
          <a:stretch>
            <a:fillRect/>
          </a:stretch>
        </p:blipFill>
        <p:spPr bwMode="auto">
          <a:xfrm>
            <a:off x="5334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a:xfrm>
            <a:off x="457200" y="533400"/>
            <a:ext cx="8229600" cy="1143000"/>
          </a:xfrm>
        </p:spPr>
        <p:txBody>
          <a:bodyPr>
            <a:noAutofit/>
          </a:bodyPr>
          <a:lstStyle/>
          <a:p>
            <a:r>
              <a:rPr lang="en-US" sz="3600" b="1" u="sng" dirty="0">
                <a:solidFill>
                  <a:srgbClr val="002060"/>
                </a:solidFill>
              </a:rPr>
              <a:t>Athletics’ Grades</a:t>
            </a:r>
          </a:p>
        </p:txBody>
      </p:sp>
      <p:sp>
        <p:nvSpPr>
          <p:cNvPr id="3" name="Content Placeholder 2"/>
          <p:cNvSpPr>
            <a:spLocks noGrp="1"/>
          </p:cNvSpPr>
          <p:nvPr>
            <p:ph idx="1"/>
          </p:nvPr>
        </p:nvSpPr>
        <p:spPr>
          <a:xfrm>
            <a:off x="457200" y="1676400"/>
            <a:ext cx="8229600" cy="4525963"/>
          </a:xfrm>
        </p:spPr>
        <p:txBody>
          <a:bodyPr>
            <a:normAutofit lnSpcReduction="10000"/>
          </a:bodyPr>
          <a:lstStyle/>
          <a:p>
            <a:r>
              <a:rPr lang="en-US" b="1" dirty="0">
                <a:solidFill>
                  <a:srgbClr val="002060"/>
                </a:solidFill>
              </a:rPr>
              <a:t>Grading Scale will consist of 20 pts per day for a weekly grade</a:t>
            </a:r>
          </a:p>
          <a:p>
            <a:pPr lvl="1">
              <a:buFont typeface="Wingdings" pitchFamily="2" charset="2"/>
              <a:buChar char="Ø"/>
            </a:pPr>
            <a:r>
              <a:rPr lang="en-US" b="1" dirty="0">
                <a:solidFill>
                  <a:srgbClr val="8E0000"/>
                </a:solidFill>
              </a:rPr>
              <a:t>10pts= </a:t>
            </a:r>
            <a:r>
              <a:rPr lang="en-US" b="1" dirty="0">
                <a:solidFill>
                  <a:srgbClr val="002060"/>
                </a:solidFill>
              </a:rPr>
              <a:t>Participation (Effort)</a:t>
            </a:r>
          </a:p>
          <a:p>
            <a:pPr lvl="1">
              <a:buFont typeface="Wingdings" pitchFamily="2" charset="2"/>
              <a:buChar char="Ø"/>
            </a:pPr>
            <a:r>
              <a:rPr lang="en-US" b="1" dirty="0">
                <a:solidFill>
                  <a:srgbClr val="8E0000"/>
                </a:solidFill>
              </a:rPr>
              <a:t>10pts= </a:t>
            </a:r>
            <a:r>
              <a:rPr lang="en-US" b="1" dirty="0">
                <a:solidFill>
                  <a:srgbClr val="002060"/>
                </a:solidFill>
              </a:rPr>
              <a:t>Dressing Out</a:t>
            </a:r>
          </a:p>
          <a:p>
            <a:pPr lvl="1">
              <a:buFont typeface="Arial" pitchFamily="34" charset="0"/>
              <a:buChar char="•"/>
            </a:pPr>
            <a:r>
              <a:rPr lang="en-US" sz="2400" b="1" dirty="0">
                <a:solidFill>
                  <a:srgbClr val="8E0000"/>
                </a:solidFill>
              </a:rPr>
              <a:t>We will be enforcing the hair up/no jewelry/correct clothing to their grades this year as well as consequences</a:t>
            </a:r>
          </a:p>
          <a:p>
            <a:pPr lvl="1">
              <a:buFont typeface="Wingdings" pitchFamily="2" charset="2"/>
              <a:buChar char="v"/>
            </a:pPr>
            <a:r>
              <a:rPr lang="en-US" b="1" dirty="0">
                <a:solidFill>
                  <a:srgbClr val="002060"/>
                </a:solidFill>
              </a:rPr>
              <a:t>If your daughter is going to be absent from practice during/after school please </a:t>
            </a:r>
            <a:r>
              <a:rPr lang="en-US" b="1" u="sng" dirty="0">
                <a:solidFill>
                  <a:srgbClr val="8E0000"/>
                </a:solidFill>
              </a:rPr>
              <a:t>call</a:t>
            </a:r>
            <a:r>
              <a:rPr lang="en-US" b="1" dirty="0">
                <a:solidFill>
                  <a:srgbClr val="002060"/>
                </a:solidFill>
              </a:rPr>
              <a:t> the Girls’ Coaches Office @ (469) 633-5295 or email Coach </a:t>
            </a:r>
            <a:r>
              <a:rPr lang="en-US" b="1" dirty="0" err="1">
                <a:solidFill>
                  <a:srgbClr val="002060"/>
                </a:solidFill>
              </a:rPr>
              <a:t>Bussey</a:t>
            </a:r>
            <a:r>
              <a:rPr lang="en-US" b="1" dirty="0">
                <a:solidFill>
                  <a:srgbClr val="002060"/>
                </a:solidFill>
              </a:rPr>
              <a:t> @ </a:t>
            </a:r>
            <a:r>
              <a:rPr lang="en-US" b="1" dirty="0">
                <a:solidFill>
                  <a:srgbClr val="002060"/>
                </a:solidFill>
                <a:hlinkClick r:id="rId3"/>
              </a:rPr>
              <a:t>busseyl@friscosid.org</a:t>
            </a:r>
            <a:r>
              <a:rPr lang="en-US" b="1" dirty="0">
                <a:solidFill>
                  <a:srgbClr val="002060"/>
                </a:solidFill>
              </a:rPr>
              <a:t> </a:t>
            </a:r>
          </a:p>
          <a:p>
            <a:pPr lvl="1" algn="ctr">
              <a:buNone/>
            </a:pPr>
            <a:endParaRPr lang="en-US" b="1" dirty="0">
              <a:solidFill>
                <a:srgbClr val="002060"/>
              </a:solidFill>
            </a:endParaRPr>
          </a:p>
          <a:p>
            <a:pPr>
              <a:buNone/>
            </a:pPr>
            <a:endParaRPr lang="en-US" b="1"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pic>
        <p:nvPicPr>
          <p:cNvPr id="4" name="Picture 2"/>
          <p:cNvPicPr>
            <a:picLocks noChangeAspect="1" noChangeArrowheads="1"/>
          </p:cNvPicPr>
          <p:nvPr/>
        </p:nvPicPr>
        <p:blipFill>
          <a:blip r:embed="rId2" cstate="print">
            <a:lum bright="70000" contrast="-70000"/>
          </a:blip>
          <a:srcRect/>
          <a:stretch>
            <a:fillRect/>
          </a:stretch>
        </p:blipFill>
        <p:spPr bwMode="auto">
          <a:xfrm>
            <a:off x="5334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5" name="TextBox 4"/>
          <p:cNvSpPr txBox="1"/>
          <p:nvPr/>
        </p:nvSpPr>
        <p:spPr>
          <a:xfrm>
            <a:off x="1219200" y="609600"/>
            <a:ext cx="6553200" cy="646331"/>
          </a:xfrm>
          <a:prstGeom prst="rect">
            <a:avLst/>
          </a:prstGeom>
          <a:noFill/>
        </p:spPr>
        <p:txBody>
          <a:bodyPr wrap="square" rtlCol="0">
            <a:spAutoFit/>
          </a:bodyPr>
          <a:lstStyle/>
          <a:p>
            <a:pPr algn="ctr"/>
            <a:r>
              <a:rPr lang="en-US" sz="3600" b="1" dirty="0">
                <a:solidFill>
                  <a:srgbClr val="002060"/>
                </a:solidFill>
              </a:rPr>
              <a:t>Program (Team) Expectations</a:t>
            </a:r>
          </a:p>
        </p:txBody>
      </p:sp>
      <p:sp>
        <p:nvSpPr>
          <p:cNvPr id="6" name="TextBox 5"/>
          <p:cNvSpPr txBox="1"/>
          <p:nvPr/>
        </p:nvSpPr>
        <p:spPr>
          <a:xfrm>
            <a:off x="685800" y="1295400"/>
            <a:ext cx="8077200" cy="4985980"/>
          </a:xfrm>
          <a:prstGeom prst="rect">
            <a:avLst/>
          </a:prstGeom>
          <a:noFill/>
        </p:spPr>
        <p:txBody>
          <a:bodyPr wrap="square" rtlCol="0">
            <a:spAutoFit/>
          </a:bodyPr>
          <a:lstStyle/>
          <a:p>
            <a:r>
              <a:rPr lang="en-US" sz="2400" b="1" dirty="0">
                <a:solidFill>
                  <a:srgbClr val="8E0000"/>
                </a:solidFill>
              </a:rPr>
              <a:t>Athletics is about being a part of something bigger than you. Maus Athletics holds this value as paramount to the athletic (team) experience.</a:t>
            </a:r>
            <a:endParaRPr lang="en-US" sz="2400" i="1" dirty="0">
              <a:solidFill>
                <a:srgbClr val="8E0000"/>
              </a:solidFill>
            </a:endParaRPr>
          </a:p>
          <a:p>
            <a:pPr marL="342900" indent="-342900">
              <a:buAutoNum type="arabicPeriod"/>
            </a:pPr>
            <a:r>
              <a:rPr lang="en-US" sz="2400" i="1" dirty="0">
                <a:solidFill>
                  <a:srgbClr val="002060"/>
                </a:solidFill>
              </a:rPr>
              <a:t>A Mountain Lion will not lie, cheat, steal, nor tolerate those who do.</a:t>
            </a:r>
          </a:p>
          <a:p>
            <a:pPr marL="342900" indent="-342900">
              <a:buAutoNum type="arabicPeriod"/>
            </a:pPr>
            <a:r>
              <a:rPr lang="en-US" sz="2400" i="1" dirty="0">
                <a:solidFill>
                  <a:srgbClr val="002060"/>
                </a:solidFill>
              </a:rPr>
              <a:t>A Mountain Lion will not do anything that is detrimental to themselves, their family, their team, or their school.</a:t>
            </a:r>
          </a:p>
          <a:p>
            <a:pPr marL="342900" indent="-342900"/>
            <a:endParaRPr lang="en-US" sz="2400" b="1" i="1" dirty="0">
              <a:solidFill>
                <a:srgbClr val="002060"/>
              </a:solidFill>
            </a:endParaRPr>
          </a:p>
          <a:p>
            <a:pPr marL="342900" indent="-342900"/>
            <a:r>
              <a:rPr lang="en-US" sz="2400" b="1" i="1" dirty="0">
                <a:solidFill>
                  <a:srgbClr val="8E0000"/>
                </a:solidFill>
              </a:rPr>
              <a:t>**</a:t>
            </a:r>
            <a:r>
              <a:rPr lang="en-US" sz="2400" b="1" i="1" u="sng" dirty="0">
                <a:solidFill>
                  <a:srgbClr val="8E0000"/>
                </a:solidFill>
              </a:rPr>
              <a:t>Repeated failure to follow program expectations will result in dismissal of the program.</a:t>
            </a:r>
          </a:p>
          <a:p>
            <a:pPr marL="342900" indent="-342900"/>
            <a:r>
              <a:rPr lang="en-US" dirty="0"/>
              <a:t>	</a:t>
            </a:r>
          </a:p>
          <a:p>
            <a:pPr marL="342900" indent="-342900"/>
            <a:r>
              <a:rPr lang="en-US" sz="2000" b="1" dirty="0"/>
              <a:t>	</a:t>
            </a:r>
            <a:r>
              <a:rPr lang="en-US" sz="2000" b="1" dirty="0">
                <a:solidFill>
                  <a:srgbClr val="002060"/>
                </a:solidFill>
              </a:rPr>
              <a:t>Every team has its own personality comprised of the individuals. If multiple individuals change the focus of the program/team in a negative way, team discipline may be used.</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70000" contrast="-70000"/>
          </a:blip>
          <a:srcRect/>
          <a:stretch>
            <a:fillRect/>
          </a:stretch>
        </p:blipFill>
        <p:spPr bwMode="auto">
          <a:xfrm>
            <a:off x="5334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p:txBody>
          <a:bodyPr/>
          <a:lstStyle/>
          <a:p>
            <a:r>
              <a:rPr lang="en-US" b="1" u="sng" dirty="0">
                <a:solidFill>
                  <a:srgbClr val="002060"/>
                </a:solidFill>
              </a:rPr>
              <a:t>Parent “PRIDE”</a:t>
            </a:r>
          </a:p>
        </p:txBody>
      </p:sp>
      <p:sp>
        <p:nvSpPr>
          <p:cNvPr id="3" name="Content Placeholder 2"/>
          <p:cNvSpPr>
            <a:spLocks noGrp="1"/>
          </p:cNvSpPr>
          <p:nvPr>
            <p:ph idx="1"/>
          </p:nvPr>
        </p:nvSpPr>
        <p:spPr>
          <a:xfrm>
            <a:off x="609600" y="1219200"/>
            <a:ext cx="8077200" cy="5897563"/>
          </a:xfrm>
        </p:spPr>
        <p:txBody>
          <a:bodyPr>
            <a:normAutofit/>
          </a:bodyPr>
          <a:lstStyle/>
          <a:p>
            <a:pPr algn="ctr">
              <a:buNone/>
            </a:pPr>
            <a:r>
              <a:rPr lang="en-US" sz="2800" b="1" dirty="0">
                <a:solidFill>
                  <a:srgbClr val="002060"/>
                </a:solidFill>
              </a:rPr>
              <a:t>As your athletes’ coaches we instill high expectations to all athletes. To help support us in this endeavor please make sure to:</a:t>
            </a:r>
            <a:endParaRPr lang="en-US" sz="2900" b="1" dirty="0">
              <a:solidFill>
                <a:srgbClr val="002060"/>
              </a:solidFill>
            </a:endParaRPr>
          </a:p>
          <a:p>
            <a:r>
              <a:rPr lang="en-US" sz="2900" b="1" dirty="0">
                <a:solidFill>
                  <a:srgbClr val="002060"/>
                </a:solidFill>
              </a:rPr>
              <a:t>Have proper parent behavior at games</a:t>
            </a:r>
          </a:p>
          <a:p>
            <a:r>
              <a:rPr lang="en-US" sz="2900" b="1" dirty="0">
                <a:solidFill>
                  <a:srgbClr val="002060"/>
                </a:solidFill>
              </a:rPr>
              <a:t>Pickup in a timely manner</a:t>
            </a:r>
          </a:p>
          <a:p>
            <a:r>
              <a:rPr lang="en-US" sz="2900" b="1" dirty="0">
                <a:solidFill>
                  <a:srgbClr val="002060"/>
                </a:solidFill>
              </a:rPr>
              <a:t>Follow Proper Communication Channels </a:t>
            </a:r>
          </a:p>
          <a:p>
            <a:pPr>
              <a:buNone/>
            </a:pPr>
            <a:r>
              <a:rPr lang="en-US" sz="2800" b="1" dirty="0">
                <a:solidFill>
                  <a:srgbClr val="002060"/>
                </a:solidFill>
              </a:rPr>
              <a:t>	</a:t>
            </a:r>
          </a:p>
          <a:p>
            <a:pPr algn="ctr">
              <a:buNone/>
            </a:pPr>
            <a:r>
              <a:rPr lang="en-US" sz="2600" b="1" dirty="0">
                <a:solidFill>
                  <a:srgbClr val="002060"/>
                </a:solidFill>
              </a:rPr>
              <a:t> </a:t>
            </a:r>
          </a:p>
          <a:p>
            <a:pPr>
              <a:buNone/>
            </a:pPr>
            <a:endParaRPr lang="en-US" dirty="0"/>
          </a:p>
          <a:p>
            <a:pPr>
              <a:buNone/>
            </a:pP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70000" contrast="-70000"/>
          </a:blip>
          <a:srcRect/>
          <a:stretch>
            <a:fillRect/>
          </a:stretch>
        </p:blipFill>
        <p:spPr bwMode="auto">
          <a:xfrm>
            <a:off x="609600" y="3810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3" name="Content Placeholder 2"/>
          <p:cNvSpPr>
            <a:spLocks noGrp="1"/>
          </p:cNvSpPr>
          <p:nvPr>
            <p:ph idx="1"/>
          </p:nvPr>
        </p:nvSpPr>
        <p:spPr>
          <a:xfrm>
            <a:off x="609600" y="1066800"/>
            <a:ext cx="8229600" cy="5486400"/>
          </a:xfrm>
        </p:spPr>
        <p:txBody>
          <a:bodyPr>
            <a:normAutofit fontScale="62500" lnSpcReduction="20000"/>
          </a:bodyPr>
          <a:lstStyle/>
          <a:p>
            <a:pPr algn="ctr">
              <a:buNone/>
            </a:pPr>
            <a:r>
              <a:rPr lang="en-US" b="1" dirty="0">
                <a:solidFill>
                  <a:srgbClr val="002060"/>
                </a:solidFill>
              </a:rPr>
              <a:t>	</a:t>
            </a:r>
            <a:r>
              <a:rPr lang="en-US" sz="3600" b="1" u="sng" dirty="0">
                <a:solidFill>
                  <a:srgbClr val="002060"/>
                </a:solidFill>
              </a:rPr>
              <a:t>Locker Room Decorators and Supplies</a:t>
            </a:r>
          </a:p>
          <a:p>
            <a:r>
              <a:rPr lang="en-US" b="1" dirty="0">
                <a:solidFill>
                  <a:srgbClr val="8E0000"/>
                </a:solidFill>
              </a:rPr>
              <a:t>Need volunteers to come up and decorate the lockers and locker room before the games</a:t>
            </a:r>
          </a:p>
          <a:p>
            <a:r>
              <a:rPr lang="en-US" b="1" dirty="0">
                <a:solidFill>
                  <a:srgbClr val="8E0000"/>
                </a:solidFill>
              </a:rPr>
              <a:t>Treat bags, spirit items for games</a:t>
            </a:r>
          </a:p>
          <a:p>
            <a:pPr>
              <a:buNone/>
            </a:pPr>
            <a:r>
              <a:rPr lang="en-US" b="1" dirty="0">
                <a:solidFill>
                  <a:srgbClr val="8E0000"/>
                </a:solidFill>
              </a:rPr>
              <a:t>	*hair ribbons or accessories MUST be school colors*</a:t>
            </a:r>
          </a:p>
          <a:p>
            <a:r>
              <a:rPr lang="en-US" b="1" dirty="0">
                <a:solidFill>
                  <a:srgbClr val="8E0000"/>
                </a:solidFill>
              </a:rPr>
              <a:t>Healthy game day and practice snacks </a:t>
            </a:r>
          </a:p>
          <a:p>
            <a:r>
              <a:rPr lang="en-US" b="1" dirty="0">
                <a:solidFill>
                  <a:srgbClr val="8E0000"/>
                </a:solidFill>
              </a:rPr>
              <a:t>If you can’t volunteer, donations of decoration supplies would be a huge help!!! Crepe Paper, Balloons, Game Day Snacks, Locker Tags, etc. </a:t>
            </a:r>
          </a:p>
          <a:p>
            <a:pPr algn="ctr">
              <a:buNone/>
            </a:pPr>
            <a:r>
              <a:rPr lang="en-US" b="1" dirty="0">
                <a:solidFill>
                  <a:srgbClr val="8E0000"/>
                </a:solidFill>
              </a:rPr>
              <a:t>Please send donations to Coach </a:t>
            </a:r>
            <a:r>
              <a:rPr lang="en-US" b="1" dirty="0" err="1">
                <a:solidFill>
                  <a:srgbClr val="8E0000"/>
                </a:solidFill>
              </a:rPr>
              <a:t>Bussey</a:t>
            </a:r>
            <a:endParaRPr lang="en-US" b="1" dirty="0">
              <a:solidFill>
                <a:srgbClr val="8E0000"/>
              </a:solidFill>
            </a:endParaRPr>
          </a:p>
          <a:p>
            <a:pPr algn="ctr">
              <a:buNone/>
            </a:pPr>
            <a:endParaRPr lang="en-US" b="1" u="sng" dirty="0">
              <a:solidFill>
                <a:srgbClr val="002060"/>
              </a:solidFill>
            </a:endParaRPr>
          </a:p>
          <a:p>
            <a:pPr algn="ctr">
              <a:buNone/>
            </a:pPr>
            <a:r>
              <a:rPr lang="en-US" b="1" u="sng" dirty="0">
                <a:solidFill>
                  <a:srgbClr val="002060"/>
                </a:solidFill>
              </a:rPr>
              <a:t>Tournament Parents</a:t>
            </a:r>
          </a:p>
          <a:p>
            <a:r>
              <a:rPr lang="en-US" b="1" dirty="0">
                <a:solidFill>
                  <a:srgbClr val="002060"/>
                </a:solidFill>
              </a:rPr>
              <a:t>We have two “A” team tournaments per season that we will need parents to help us organize lunch and snack items for the girls. </a:t>
            </a:r>
          </a:p>
          <a:p>
            <a:endParaRPr lang="en-US" b="1" dirty="0">
              <a:solidFill>
                <a:srgbClr val="8E0000"/>
              </a:solidFill>
            </a:endParaRPr>
          </a:p>
          <a:p>
            <a:pPr>
              <a:buFont typeface="Wingdings" pitchFamily="2" charset="2"/>
              <a:buChar char="v"/>
            </a:pPr>
            <a:r>
              <a:rPr lang="en-US" b="1" dirty="0">
                <a:solidFill>
                  <a:srgbClr val="8E0000"/>
                </a:solidFill>
              </a:rPr>
              <a:t>VB has done a great job at this in the past, but we want all sports to have the same opportunity to enjoy game days, so we need volunteers for all sports.</a:t>
            </a:r>
          </a:p>
          <a:p>
            <a:pPr>
              <a:buNone/>
            </a:pPr>
            <a:endParaRPr lang="en-US" dirty="0"/>
          </a:p>
        </p:txBody>
      </p:sp>
      <p:sp>
        <p:nvSpPr>
          <p:cNvPr id="5" name="TextBox 4"/>
          <p:cNvSpPr txBox="1"/>
          <p:nvPr/>
        </p:nvSpPr>
        <p:spPr>
          <a:xfrm>
            <a:off x="685800" y="457200"/>
            <a:ext cx="8077200" cy="707886"/>
          </a:xfrm>
          <a:prstGeom prst="rect">
            <a:avLst/>
          </a:prstGeom>
          <a:noFill/>
        </p:spPr>
        <p:txBody>
          <a:bodyPr wrap="square" rtlCol="0">
            <a:spAutoFit/>
          </a:bodyPr>
          <a:lstStyle/>
          <a:p>
            <a:pPr algn="ctr"/>
            <a:r>
              <a:rPr lang="en-US" sz="4000" b="1" dirty="0">
                <a:solidFill>
                  <a:schemeClr val="tx2">
                    <a:lumMod val="75000"/>
                  </a:schemeClr>
                </a:solidFill>
              </a:rPr>
              <a:t>Parent Volunteers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70000" contrast="-70000"/>
          </a:blip>
          <a:srcRect/>
          <a:stretch>
            <a:fillRect/>
          </a:stretch>
        </p:blipFill>
        <p:spPr bwMode="auto">
          <a:xfrm>
            <a:off x="5334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a:xfrm>
            <a:off x="457200" y="457200"/>
            <a:ext cx="8229600" cy="1143000"/>
          </a:xfrm>
        </p:spPr>
        <p:txBody>
          <a:bodyPr>
            <a:normAutofit/>
          </a:bodyPr>
          <a:lstStyle/>
          <a:p>
            <a:r>
              <a:rPr lang="en-US" sz="3600" b="1" u="sng" dirty="0">
                <a:solidFill>
                  <a:srgbClr val="002060"/>
                </a:solidFill>
              </a:rPr>
              <a:t>Chain of Command </a:t>
            </a:r>
          </a:p>
        </p:txBody>
      </p:sp>
      <p:grpSp>
        <p:nvGrpSpPr>
          <p:cNvPr id="8" name="Organization Chart 17"/>
          <p:cNvGrpSpPr>
            <a:grpSpLocks noChangeAspect="1"/>
          </p:cNvGrpSpPr>
          <p:nvPr/>
        </p:nvGrpSpPr>
        <p:grpSpPr bwMode="auto">
          <a:xfrm>
            <a:off x="457200" y="1614488"/>
            <a:ext cx="8229600" cy="4495800"/>
            <a:chOff x="288" y="1017"/>
            <a:chExt cx="1440" cy="1584"/>
          </a:xfrm>
        </p:grpSpPr>
        <p:cxnSp>
          <p:nvCxnSpPr>
            <p:cNvPr id="9" name="_s6148"/>
            <p:cNvCxnSpPr>
              <a:cxnSpLocks noChangeShapeType="1"/>
              <a:stCxn id="15" idx="1"/>
              <a:endCxn id="12" idx="2"/>
            </p:cNvCxnSpPr>
            <p:nvPr/>
          </p:nvCxnSpPr>
          <p:spPr bwMode="auto">
            <a:xfrm rot="10800000">
              <a:off x="720" y="1305"/>
              <a:ext cx="144" cy="1152"/>
            </a:xfrm>
            <a:prstGeom prst="bentConnector2">
              <a:avLst/>
            </a:prstGeom>
            <a:noFill/>
            <a:ln w="28575">
              <a:solidFill>
                <a:schemeClr val="tx1"/>
              </a:solidFill>
              <a:miter lim="800000"/>
              <a:headEnd/>
              <a:tailEnd/>
            </a:ln>
          </p:spPr>
        </p:cxnSp>
        <p:cxnSp>
          <p:nvCxnSpPr>
            <p:cNvPr id="10" name="_s6149"/>
            <p:cNvCxnSpPr>
              <a:cxnSpLocks noChangeShapeType="1"/>
              <a:stCxn id="14" idx="1"/>
              <a:endCxn id="12" idx="2"/>
            </p:cNvCxnSpPr>
            <p:nvPr/>
          </p:nvCxnSpPr>
          <p:spPr bwMode="auto">
            <a:xfrm rot="10800000">
              <a:off x="720" y="1305"/>
              <a:ext cx="144" cy="720"/>
            </a:xfrm>
            <a:prstGeom prst="bentConnector2">
              <a:avLst/>
            </a:prstGeom>
            <a:noFill/>
            <a:ln w="28575">
              <a:solidFill>
                <a:schemeClr val="tx1"/>
              </a:solidFill>
              <a:miter lim="800000"/>
              <a:headEnd/>
              <a:tailEnd/>
            </a:ln>
          </p:spPr>
        </p:cxnSp>
        <p:cxnSp>
          <p:nvCxnSpPr>
            <p:cNvPr id="11" name="_s6150"/>
            <p:cNvCxnSpPr>
              <a:cxnSpLocks noChangeShapeType="1"/>
              <a:stCxn id="13" idx="1"/>
              <a:endCxn id="12" idx="2"/>
            </p:cNvCxnSpPr>
            <p:nvPr/>
          </p:nvCxnSpPr>
          <p:spPr bwMode="auto">
            <a:xfrm rot="10800000">
              <a:off x="720" y="1305"/>
              <a:ext cx="144" cy="288"/>
            </a:xfrm>
            <a:prstGeom prst="bentConnector2">
              <a:avLst/>
            </a:prstGeom>
            <a:noFill/>
            <a:ln w="28575">
              <a:solidFill>
                <a:schemeClr val="tx1"/>
              </a:solidFill>
              <a:miter lim="800000"/>
              <a:headEnd/>
              <a:tailEnd/>
            </a:ln>
          </p:spPr>
        </p:cxnSp>
        <p:sp>
          <p:nvSpPr>
            <p:cNvPr id="12" name="_s6151"/>
            <p:cNvSpPr>
              <a:spLocks noChangeArrowheads="1"/>
            </p:cNvSpPr>
            <p:nvPr/>
          </p:nvSpPr>
          <p:spPr bwMode="auto">
            <a:xfrm>
              <a:off x="288" y="1017"/>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a:ln>
                    <a:noFill/>
                  </a:ln>
                  <a:solidFill>
                    <a:schemeClr val="tx1"/>
                  </a:solidFill>
                  <a:effectLst/>
                  <a:latin typeface="Arial" charset="0"/>
                </a:rPr>
                <a:t>Parent/Child Complaint</a:t>
              </a:r>
            </a:p>
          </p:txBody>
        </p:sp>
        <p:sp>
          <p:nvSpPr>
            <p:cNvPr id="13" name="_s6152"/>
            <p:cNvSpPr>
              <a:spLocks noChangeArrowheads="1"/>
            </p:cNvSpPr>
            <p:nvPr/>
          </p:nvSpPr>
          <p:spPr bwMode="auto">
            <a:xfrm>
              <a:off x="864" y="1449"/>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dirty="0">
                  <a:ln>
                    <a:noFill/>
                  </a:ln>
                  <a:solidFill>
                    <a:schemeClr val="tx1"/>
                  </a:solidFill>
                  <a:effectLst/>
                  <a:latin typeface="Arial" charset="0"/>
                </a:rPr>
                <a:t>Position Coach (A,B,C team)</a:t>
              </a:r>
            </a:p>
          </p:txBody>
        </p:sp>
        <p:sp>
          <p:nvSpPr>
            <p:cNvPr id="14" name="_s6153"/>
            <p:cNvSpPr>
              <a:spLocks noChangeArrowheads="1"/>
            </p:cNvSpPr>
            <p:nvPr/>
          </p:nvSpPr>
          <p:spPr bwMode="auto">
            <a:xfrm>
              <a:off x="864" y="1881"/>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100" b="0" i="0" u="none" strike="noStrike" cap="none" normalizeH="0" baseline="0">
                  <a:ln>
                    <a:noFill/>
                  </a:ln>
                  <a:solidFill>
                    <a:schemeClr val="tx1"/>
                  </a:solidFill>
                  <a:effectLst/>
                  <a:latin typeface="Arial" charset="0"/>
                </a:rPr>
                <a:t>Grade Level Head Coach</a:t>
              </a:r>
            </a:p>
          </p:txBody>
        </p:sp>
        <p:sp>
          <p:nvSpPr>
            <p:cNvPr id="15" name="_s6154"/>
            <p:cNvSpPr>
              <a:spLocks noChangeArrowheads="1"/>
            </p:cNvSpPr>
            <p:nvPr/>
          </p:nvSpPr>
          <p:spPr bwMode="auto">
            <a:xfrm>
              <a:off x="864" y="2313"/>
              <a:ext cx="864" cy="288"/>
            </a:xfrm>
            <a:prstGeom prst="roundRect">
              <a:avLst>
                <a:gd name="adj" fmla="val 16667"/>
              </a:avLst>
            </a:prstGeom>
            <a:solidFill>
              <a:schemeClr val="accent1"/>
            </a:solidFill>
            <a:ln w="9525">
              <a:solidFill>
                <a:schemeClr val="tx1"/>
              </a:solidFill>
              <a:round/>
              <a:headEnd/>
              <a:tailEnd/>
            </a:ln>
          </p:spPr>
          <p:txBody>
            <a:bodyPr vert="horz" wrap="none" lIns="0" tIns="0" rIns="0" bIns="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en-US" sz="2100" dirty="0">
                  <a:latin typeface="Arial" charset="0"/>
                </a:rPr>
                <a:t>Girls’</a:t>
              </a:r>
              <a:r>
                <a:rPr kumimoji="0" lang="en-US" sz="2100" b="0" i="0" u="none" strike="noStrike" cap="none" normalizeH="0" baseline="0" dirty="0">
                  <a:ln>
                    <a:noFill/>
                  </a:ln>
                  <a:solidFill>
                    <a:schemeClr val="tx1"/>
                  </a:solidFill>
                  <a:effectLst/>
                  <a:latin typeface="Arial" charset="0"/>
                </a:rPr>
                <a:t> Athletic Coordinator*</a:t>
              </a:r>
            </a:p>
          </p:txBody>
        </p:sp>
      </p:grpSp>
      <p:sp>
        <p:nvSpPr>
          <p:cNvPr id="16" name="TextBox 15"/>
          <p:cNvSpPr txBox="1"/>
          <p:nvPr/>
        </p:nvSpPr>
        <p:spPr>
          <a:xfrm>
            <a:off x="609600" y="2743200"/>
            <a:ext cx="2209800" cy="2031325"/>
          </a:xfrm>
          <a:prstGeom prst="rect">
            <a:avLst/>
          </a:prstGeom>
          <a:noFill/>
        </p:spPr>
        <p:txBody>
          <a:bodyPr wrap="square" rtlCol="0">
            <a:spAutoFit/>
          </a:bodyPr>
          <a:lstStyle/>
          <a:p>
            <a:pPr>
              <a:spcBef>
                <a:spcPct val="50000"/>
              </a:spcBef>
              <a:buFontTx/>
              <a:buChar char="•"/>
            </a:pPr>
            <a:r>
              <a:rPr lang="en-US" b="1" dirty="0">
                <a:solidFill>
                  <a:srgbClr val="002060"/>
                </a:solidFill>
              </a:rPr>
              <a:t>If problem still persists after meeting with athletic coordinator,  </a:t>
            </a:r>
            <a:r>
              <a:rPr lang="en-US" b="1" dirty="0">
                <a:solidFill>
                  <a:srgbClr val="8E0000"/>
                </a:solidFill>
              </a:rPr>
              <a:t>a complaint form must be filled out in order to go forward.</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70000" contrast="-70000"/>
          </a:blip>
          <a:srcRect/>
          <a:stretch>
            <a:fillRect/>
          </a:stretch>
        </p:blipFill>
        <p:spPr bwMode="auto">
          <a:xfrm>
            <a:off x="533400" y="5334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p:txBody>
          <a:bodyPr>
            <a:normAutofit/>
          </a:bodyPr>
          <a:lstStyle/>
          <a:p>
            <a:r>
              <a:rPr lang="en-US" b="1" u="sng" dirty="0">
                <a:solidFill>
                  <a:srgbClr val="002060"/>
                </a:solidFill>
              </a:rPr>
              <a:t>Admission to Maus Games</a:t>
            </a:r>
          </a:p>
        </p:txBody>
      </p:sp>
      <p:sp>
        <p:nvSpPr>
          <p:cNvPr id="3" name="Content Placeholder 2"/>
          <p:cNvSpPr>
            <a:spLocks noGrp="1"/>
          </p:cNvSpPr>
          <p:nvPr>
            <p:ph idx="1"/>
          </p:nvPr>
        </p:nvSpPr>
        <p:spPr>
          <a:xfrm>
            <a:off x="685800" y="1371600"/>
            <a:ext cx="4114800" cy="4953000"/>
          </a:xfrm>
        </p:spPr>
        <p:txBody>
          <a:bodyPr>
            <a:normAutofit fontScale="92500" lnSpcReduction="10000"/>
          </a:bodyPr>
          <a:lstStyle/>
          <a:p>
            <a:r>
              <a:rPr lang="en-US" b="1" dirty="0">
                <a:solidFill>
                  <a:srgbClr val="8E0000"/>
                </a:solidFill>
              </a:rPr>
              <a:t>$5.00 </a:t>
            </a:r>
            <a:r>
              <a:rPr lang="en-US" b="1" dirty="0">
                <a:solidFill>
                  <a:srgbClr val="002060"/>
                </a:solidFill>
              </a:rPr>
              <a:t>for adults</a:t>
            </a:r>
          </a:p>
          <a:p>
            <a:r>
              <a:rPr lang="en-US" b="1" dirty="0">
                <a:solidFill>
                  <a:srgbClr val="002060"/>
                </a:solidFill>
              </a:rPr>
              <a:t>$2.00 for students</a:t>
            </a:r>
          </a:p>
          <a:p>
            <a:r>
              <a:rPr lang="en-US" b="1" dirty="0">
                <a:solidFill>
                  <a:srgbClr val="8E0000"/>
                </a:solidFill>
              </a:rPr>
              <a:t>Maus Students in free for Maus Events only…even away games in Frisco</a:t>
            </a:r>
          </a:p>
          <a:p>
            <a:pPr>
              <a:buNone/>
            </a:pPr>
            <a:r>
              <a:rPr lang="en-US" b="1" dirty="0">
                <a:solidFill>
                  <a:srgbClr val="8E0000"/>
                </a:solidFill>
              </a:rPr>
              <a:t>	(must present Student I.D.)</a:t>
            </a:r>
          </a:p>
          <a:p>
            <a:r>
              <a:rPr lang="en-US" b="1" dirty="0">
                <a:solidFill>
                  <a:srgbClr val="002060"/>
                </a:solidFill>
              </a:rPr>
              <a:t>Tournaments may differ</a:t>
            </a:r>
          </a:p>
          <a:p>
            <a:endParaRPr lang="en-US" dirty="0"/>
          </a:p>
        </p:txBody>
      </p:sp>
      <p:sp>
        <p:nvSpPr>
          <p:cNvPr id="5" name="Rectangle 4"/>
          <p:cNvSpPr/>
          <p:nvPr/>
        </p:nvSpPr>
        <p:spPr>
          <a:xfrm>
            <a:off x="5029200" y="1410831"/>
            <a:ext cx="3276600" cy="3539430"/>
          </a:xfrm>
          <a:prstGeom prst="rect">
            <a:avLst/>
          </a:prstGeom>
        </p:spPr>
        <p:txBody>
          <a:bodyPr wrap="square">
            <a:spAutoFit/>
          </a:bodyPr>
          <a:lstStyle/>
          <a:p>
            <a:r>
              <a:rPr lang="en-US" sz="3200" b="1" dirty="0">
                <a:solidFill>
                  <a:srgbClr val="002060"/>
                </a:solidFill>
              </a:rPr>
              <a:t>FISD MS SPORT PASS-</a:t>
            </a:r>
          </a:p>
          <a:p>
            <a:r>
              <a:rPr lang="en-US" sz="3200" b="1" dirty="0">
                <a:solidFill>
                  <a:srgbClr val="002060"/>
                </a:solidFill>
              </a:rPr>
              <a:t>$75 for Adult</a:t>
            </a:r>
          </a:p>
          <a:p>
            <a:r>
              <a:rPr lang="en-US" sz="3200" b="1" dirty="0">
                <a:solidFill>
                  <a:srgbClr val="002060"/>
                </a:solidFill>
              </a:rPr>
              <a:t>$50 for Student</a:t>
            </a:r>
          </a:p>
          <a:p>
            <a:r>
              <a:rPr lang="en-US" sz="3200" b="1" dirty="0">
                <a:solidFill>
                  <a:srgbClr val="002060"/>
                </a:solidFill>
              </a:rPr>
              <a:t>*</a:t>
            </a:r>
            <a:r>
              <a:rPr lang="en-US" sz="3200" b="1" dirty="0">
                <a:solidFill>
                  <a:srgbClr val="8E0000"/>
                </a:solidFill>
              </a:rPr>
              <a:t>Does not include admission to HS contests*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70000" contrast="-70000"/>
          </a:blip>
          <a:srcRect/>
          <a:stretch>
            <a:fillRect/>
          </a:stretch>
        </p:blipFill>
        <p:spPr bwMode="auto">
          <a:xfrm>
            <a:off x="5334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p:txBody>
          <a:bodyPr/>
          <a:lstStyle/>
          <a:p>
            <a:r>
              <a:rPr lang="en-US" b="1" u="sng" dirty="0">
                <a:solidFill>
                  <a:srgbClr val="002060"/>
                </a:solidFill>
              </a:rPr>
              <a:t>Infection Control….</a:t>
            </a:r>
          </a:p>
        </p:txBody>
      </p:sp>
      <p:sp>
        <p:nvSpPr>
          <p:cNvPr id="3" name="Content Placeholder 2"/>
          <p:cNvSpPr>
            <a:spLocks noGrp="1"/>
          </p:cNvSpPr>
          <p:nvPr>
            <p:ph idx="1"/>
          </p:nvPr>
        </p:nvSpPr>
        <p:spPr>
          <a:xfrm>
            <a:off x="609600" y="1371600"/>
            <a:ext cx="8229600" cy="4678363"/>
          </a:xfrm>
        </p:spPr>
        <p:txBody>
          <a:bodyPr>
            <a:normAutofit/>
          </a:bodyPr>
          <a:lstStyle/>
          <a:p>
            <a:pPr>
              <a:lnSpc>
                <a:spcPct val="90000"/>
              </a:lnSpc>
              <a:buFont typeface="Wingdings" pitchFamily="2" charset="2"/>
              <a:buNone/>
            </a:pPr>
            <a:r>
              <a:rPr lang="en-US" dirty="0">
                <a:solidFill>
                  <a:srgbClr val="002060"/>
                </a:solidFill>
              </a:rPr>
              <a:t>*</a:t>
            </a:r>
            <a:r>
              <a:rPr lang="en-US" b="1" dirty="0">
                <a:solidFill>
                  <a:srgbClr val="002060"/>
                </a:solidFill>
              </a:rPr>
              <a:t>Hand washing is the single most important prevention measure against infection.</a:t>
            </a:r>
          </a:p>
          <a:p>
            <a:pPr>
              <a:lnSpc>
                <a:spcPct val="90000"/>
              </a:lnSpc>
              <a:buFont typeface="Wingdings" pitchFamily="2" charset="2"/>
              <a:buNone/>
            </a:pPr>
            <a:r>
              <a:rPr lang="en-US" b="1" dirty="0">
                <a:solidFill>
                  <a:srgbClr val="002060"/>
                </a:solidFill>
              </a:rPr>
              <a:t>*</a:t>
            </a:r>
            <a:r>
              <a:rPr lang="en-US" b="1" dirty="0">
                <a:solidFill>
                  <a:srgbClr val="8E0000"/>
                </a:solidFill>
              </a:rPr>
              <a:t>Do not share towels, clothes, or personal items.</a:t>
            </a:r>
          </a:p>
          <a:p>
            <a:pPr>
              <a:lnSpc>
                <a:spcPct val="90000"/>
              </a:lnSpc>
              <a:buFont typeface="Wingdings" pitchFamily="2" charset="2"/>
              <a:buNone/>
            </a:pPr>
            <a:r>
              <a:rPr lang="en-US" b="1" dirty="0">
                <a:solidFill>
                  <a:srgbClr val="002060"/>
                </a:solidFill>
              </a:rPr>
              <a:t>*Keep cuts and scrapes clean and covered.</a:t>
            </a:r>
          </a:p>
          <a:p>
            <a:pPr>
              <a:lnSpc>
                <a:spcPct val="90000"/>
              </a:lnSpc>
              <a:buFont typeface="Wingdings" pitchFamily="2" charset="2"/>
              <a:buNone/>
            </a:pPr>
            <a:r>
              <a:rPr lang="en-US" b="1" dirty="0">
                <a:solidFill>
                  <a:srgbClr val="002060"/>
                </a:solidFill>
              </a:rPr>
              <a:t>*</a:t>
            </a:r>
            <a:r>
              <a:rPr lang="en-US" b="1" dirty="0">
                <a:solidFill>
                  <a:srgbClr val="8E0000"/>
                </a:solidFill>
              </a:rPr>
              <a:t>LAUNDRY-</a:t>
            </a:r>
            <a:r>
              <a:rPr lang="en-US" b="1" u="sng" dirty="0">
                <a:solidFill>
                  <a:srgbClr val="8E0000"/>
                </a:solidFill>
              </a:rPr>
              <a:t> ALL </a:t>
            </a:r>
            <a:r>
              <a:rPr lang="en-US" b="1" dirty="0">
                <a:solidFill>
                  <a:srgbClr val="8E0000"/>
                </a:solidFill>
              </a:rPr>
              <a:t>laundry will be done at Maus</a:t>
            </a:r>
          </a:p>
          <a:p>
            <a:pPr algn="ctr">
              <a:buNone/>
            </a:pPr>
            <a:endParaRPr lang="en-US" dirty="0"/>
          </a:p>
          <a:p>
            <a:endParaRPr lang="en-US" b="1" dirty="0">
              <a:solidFill>
                <a:srgbClr val="00206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2"/>
          <p:cNvPicPr>
            <a:picLocks noChangeAspect="1" noChangeArrowheads="1"/>
          </p:cNvPicPr>
          <p:nvPr/>
        </p:nvPicPr>
        <p:blipFill>
          <a:blip r:embed="rId2" cstate="print">
            <a:lum bright="70000" contrast="-70000"/>
          </a:blip>
          <a:srcRect/>
          <a:stretch>
            <a:fillRect/>
          </a:stretch>
        </p:blipFill>
        <p:spPr bwMode="auto">
          <a:xfrm>
            <a:off x="609600" y="685800"/>
            <a:ext cx="8001000" cy="5764957"/>
          </a:xfrm>
          <a:prstGeom prst="rect">
            <a:avLst/>
          </a:prstGeom>
          <a:ln w="228600" cap="sq" cmpd="thickThin">
            <a:solidFill>
              <a:srgbClr val="000000"/>
            </a:solidFill>
            <a:prstDash val="solid"/>
            <a:miter lim="800000"/>
          </a:ln>
          <a:effectLst>
            <a:innerShdw blurRad="76200">
              <a:srgbClr val="000000"/>
            </a:innerShdw>
          </a:effectLst>
        </p:spPr>
      </p:pic>
      <p:sp>
        <p:nvSpPr>
          <p:cNvPr id="5" name="TextBox 4"/>
          <p:cNvSpPr txBox="1"/>
          <p:nvPr/>
        </p:nvSpPr>
        <p:spPr>
          <a:xfrm>
            <a:off x="685800" y="533400"/>
            <a:ext cx="7848600" cy="707886"/>
          </a:xfrm>
          <a:prstGeom prst="rect">
            <a:avLst/>
          </a:prstGeom>
          <a:noFill/>
        </p:spPr>
        <p:txBody>
          <a:bodyPr wrap="square" rtlCol="0">
            <a:spAutoFit/>
          </a:bodyPr>
          <a:lstStyle/>
          <a:p>
            <a:pPr algn="ctr"/>
            <a:endParaRPr lang="en-US" sz="4000" b="1" u="sng" dirty="0">
              <a:solidFill>
                <a:srgbClr val="002060"/>
              </a:solidFill>
            </a:endParaRPr>
          </a:p>
        </p:txBody>
      </p:sp>
      <p:sp>
        <p:nvSpPr>
          <p:cNvPr id="13" name="TextBox 12"/>
          <p:cNvSpPr txBox="1"/>
          <p:nvPr/>
        </p:nvSpPr>
        <p:spPr>
          <a:xfrm>
            <a:off x="1447800" y="381000"/>
            <a:ext cx="7086600" cy="6863417"/>
          </a:xfrm>
          <a:prstGeom prst="rect">
            <a:avLst/>
          </a:prstGeom>
          <a:noFill/>
        </p:spPr>
        <p:txBody>
          <a:bodyPr wrap="square" rtlCol="0">
            <a:spAutoFit/>
          </a:bodyPr>
          <a:lstStyle/>
          <a:p>
            <a:endParaRPr lang="en-US" sz="2000" b="1" u="sng" dirty="0">
              <a:solidFill>
                <a:srgbClr val="002060"/>
              </a:solidFill>
            </a:endParaRPr>
          </a:p>
          <a:p>
            <a:r>
              <a:rPr lang="en-US" sz="2000" b="1" u="sng" dirty="0">
                <a:solidFill>
                  <a:srgbClr val="002060"/>
                </a:solidFill>
              </a:rPr>
              <a:t>Lindsey </a:t>
            </a:r>
            <a:r>
              <a:rPr lang="en-US" sz="2000" b="1" u="sng" dirty="0" err="1">
                <a:solidFill>
                  <a:srgbClr val="002060"/>
                </a:solidFill>
              </a:rPr>
              <a:t>Bussey</a:t>
            </a:r>
            <a:r>
              <a:rPr lang="en-US" sz="2000" b="1" dirty="0">
                <a:solidFill>
                  <a:srgbClr val="002060"/>
                </a:solidFill>
              </a:rPr>
              <a:t>			         </a:t>
            </a:r>
            <a:r>
              <a:rPr lang="en-US" sz="2000" b="1" u="sng" dirty="0">
                <a:solidFill>
                  <a:srgbClr val="002060"/>
                </a:solidFill>
              </a:rPr>
              <a:t>Christie Biggs</a:t>
            </a:r>
          </a:p>
          <a:p>
            <a:r>
              <a:rPr lang="en-US" sz="2000" b="1" dirty="0">
                <a:solidFill>
                  <a:srgbClr val="8E0000"/>
                </a:solidFill>
              </a:rPr>
              <a:t>7</a:t>
            </a:r>
            <a:r>
              <a:rPr lang="en-US" sz="2000" b="1" baseline="30000" dirty="0">
                <a:solidFill>
                  <a:srgbClr val="8E0000"/>
                </a:solidFill>
              </a:rPr>
              <a:t>th</a:t>
            </a:r>
            <a:r>
              <a:rPr lang="en-US" sz="2000" b="1" dirty="0">
                <a:solidFill>
                  <a:srgbClr val="8E0000"/>
                </a:solidFill>
              </a:rPr>
              <a:t> Volleyball – 7BC 	                         8</a:t>
            </a:r>
            <a:r>
              <a:rPr lang="en-US" sz="2000" b="1" baseline="30000" dirty="0">
                <a:solidFill>
                  <a:srgbClr val="8E0000"/>
                </a:solidFill>
              </a:rPr>
              <a:t>th</a:t>
            </a:r>
            <a:r>
              <a:rPr lang="en-US" sz="2000" b="1" dirty="0">
                <a:solidFill>
                  <a:srgbClr val="8E0000"/>
                </a:solidFill>
              </a:rPr>
              <a:t> Volleyball- 8A </a:t>
            </a:r>
          </a:p>
          <a:p>
            <a:r>
              <a:rPr lang="en-US" sz="2000" b="1" dirty="0">
                <a:solidFill>
                  <a:srgbClr val="8E0000"/>
                </a:solidFill>
              </a:rPr>
              <a:t>Head Cross Country		         7</a:t>
            </a:r>
            <a:r>
              <a:rPr lang="en-US" sz="2000" b="1" baseline="30000" dirty="0">
                <a:solidFill>
                  <a:srgbClr val="8E0000"/>
                </a:solidFill>
              </a:rPr>
              <a:t>th</a:t>
            </a:r>
            <a:r>
              <a:rPr lang="en-US" sz="2000" b="1" dirty="0">
                <a:solidFill>
                  <a:srgbClr val="8E0000"/>
                </a:solidFill>
              </a:rPr>
              <a:t> Basketball-7BC	         </a:t>
            </a:r>
          </a:p>
          <a:p>
            <a:r>
              <a:rPr lang="en-US" sz="2000" b="1" dirty="0">
                <a:solidFill>
                  <a:srgbClr val="8E0000"/>
                </a:solidFill>
              </a:rPr>
              <a:t>Athletic Coordinator		         Track </a:t>
            </a:r>
          </a:p>
          <a:p>
            <a:r>
              <a:rPr lang="en-US" sz="2000" b="1" dirty="0">
                <a:solidFill>
                  <a:srgbClr val="002060"/>
                </a:solidFill>
                <a:hlinkClick r:id="rId3"/>
              </a:rPr>
              <a:t>busseyL@friscoisd.org</a:t>
            </a:r>
            <a:r>
              <a:rPr lang="en-US" sz="2000" b="1" dirty="0">
                <a:solidFill>
                  <a:srgbClr val="002060"/>
                </a:solidFill>
              </a:rPr>
              <a:t>		         </a:t>
            </a:r>
            <a:r>
              <a:rPr lang="en-US" sz="2000" b="1" dirty="0">
                <a:solidFill>
                  <a:srgbClr val="002060"/>
                </a:solidFill>
                <a:hlinkClick r:id="rId4"/>
              </a:rPr>
              <a:t>andrewC@friscoisd.org</a:t>
            </a:r>
            <a:endParaRPr lang="en-US" sz="2000" b="1" dirty="0">
              <a:solidFill>
                <a:srgbClr val="002060"/>
              </a:solidFill>
            </a:endParaRPr>
          </a:p>
          <a:p>
            <a:r>
              <a:rPr lang="en-US" sz="2000" b="1" dirty="0">
                <a:solidFill>
                  <a:srgbClr val="002060"/>
                </a:solidFill>
              </a:rPr>
              <a:t> </a:t>
            </a:r>
          </a:p>
          <a:p>
            <a:endParaRPr lang="en-US" sz="2000" b="1" dirty="0">
              <a:solidFill>
                <a:srgbClr val="002060"/>
              </a:solidFill>
            </a:endParaRPr>
          </a:p>
          <a:p>
            <a:r>
              <a:rPr lang="en-US" sz="2000" b="1" u="sng" dirty="0">
                <a:solidFill>
                  <a:srgbClr val="002060"/>
                </a:solidFill>
              </a:rPr>
              <a:t>Kari Karr</a:t>
            </a:r>
            <a:r>
              <a:rPr lang="en-US" sz="2000" b="1" dirty="0">
                <a:solidFill>
                  <a:srgbClr val="002060"/>
                </a:solidFill>
              </a:rPr>
              <a:t>		   	        	         </a:t>
            </a:r>
            <a:r>
              <a:rPr lang="en-US" sz="2000" b="1" u="sng" dirty="0">
                <a:solidFill>
                  <a:srgbClr val="002060"/>
                </a:solidFill>
              </a:rPr>
              <a:t>Nicki Duff-Norman</a:t>
            </a:r>
          </a:p>
          <a:p>
            <a:r>
              <a:rPr lang="en-US" sz="2000" b="1" dirty="0">
                <a:solidFill>
                  <a:srgbClr val="8E0000"/>
                </a:solidFill>
              </a:rPr>
              <a:t>8</a:t>
            </a:r>
            <a:r>
              <a:rPr lang="en-US" sz="2000" b="1" baseline="30000" dirty="0">
                <a:solidFill>
                  <a:srgbClr val="8E0000"/>
                </a:solidFill>
              </a:rPr>
              <a:t>th</a:t>
            </a:r>
            <a:r>
              <a:rPr lang="en-US" sz="2000" b="1" dirty="0">
                <a:solidFill>
                  <a:srgbClr val="8E0000"/>
                </a:solidFill>
              </a:rPr>
              <a:t> Volleyball- 8BC		         Head 7</a:t>
            </a:r>
            <a:r>
              <a:rPr lang="en-US" sz="2000" b="1" baseline="30000" dirty="0">
                <a:solidFill>
                  <a:srgbClr val="8E0000"/>
                </a:solidFill>
              </a:rPr>
              <a:t>th</a:t>
            </a:r>
            <a:r>
              <a:rPr lang="en-US" sz="2000" b="1" dirty="0">
                <a:solidFill>
                  <a:srgbClr val="8E0000"/>
                </a:solidFill>
              </a:rPr>
              <a:t> Volleyball-7A</a:t>
            </a:r>
          </a:p>
          <a:p>
            <a:r>
              <a:rPr lang="en-US" sz="2000" b="1" dirty="0">
                <a:solidFill>
                  <a:srgbClr val="8E0000"/>
                </a:solidFill>
              </a:rPr>
              <a:t>7</a:t>
            </a:r>
            <a:r>
              <a:rPr lang="en-US" sz="2000" b="1" baseline="30000" dirty="0">
                <a:solidFill>
                  <a:srgbClr val="8E0000"/>
                </a:solidFill>
              </a:rPr>
              <a:t>th</a:t>
            </a:r>
            <a:r>
              <a:rPr lang="en-US" sz="2000" b="1" dirty="0">
                <a:solidFill>
                  <a:srgbClr val="8E0000"/>
                </a:solidFill>
              </a:rPr>
              <a:t> Basketball- 7A                       	         8</a:t>
            </a:r>
            <a:r>
              <a:rPr lang="en-US" sz="2000" b="1" baseline="30000" dirty="0">
                <a:solidFill>
                  <a:srgbClr val="8E0000"/>
                </a:solidFill>
              </a:rPr>
              <a:t>th</a:t>
            </a:r>
            <a:r>
              <a:rPr lang="en-US" sz="2000" b="1" dirty="0">
                <a:solidFill>
                  <a:srgbClr val="8E0000"/>
                </a:solidFill>
              </a:rPr>
              <a:t> BC Basketball                       </a:t>
            </a:r>
          </a:p>
          <a:p>
            <a:r>
              <a:rPr lang="en-US" sz="2000" b="1" dirty="0">
                <a:solidFill>
                  <a:srgbClr val="8E0000"/>
                </a:solidFill>
              </a:rPr>
              <a:t>Soccer	        	          		         Track</a:t>
            </a:r>
          </a:p>
          <a:p>
            <a:r>
              <a:rPr lang="en-US" sz="2000" b="1" dirty="0">
                <a:solidFill>
                  <a:srgbClr val="002060"/>
                </a:solidFill>
                <a:hlinkClick r:id="rId5"/>
              </a:rPr>
              <a:t>karrk@friscoisd.org</a:t>
            </a:r>
            <a:r>
              <a:rPr lang="en-US" sz="2000" b="1" dirty="0">
                <a:solidFill>
                  <a:srgbClr val="002060"/>
                </a:solidFill>
              </a:rPr>
              <a:t>                                     </a:t>
            </a:r>
            <a:r>
              <a:rPr lang="en-US" sz="2000" b="1" u="sng" dirty="0">
                <a:solidFill>
                  <a:srgbClr val="0000FF"/>
                </a:solidFill>
              </a:rPr>
              <a:t>Norman</a:t>
            </a:r>
            <a:r>
              <a:rPr lang="en-US" sz="2000" b="1" u="sng" dirty="0">
                <a:solidFill>
                  <a:srgbClr val="0000FF"/>
                </a:solidFill>
                <a:hlinkClick r:id="rId6"/>
              </a:rPr>
              <a:t>N@friscoisd.org</a:t>
            </a:r>
            <a:r>
              <a:rPr lang="en-US" sz="2000" b="1" u="sng" dirty="0">
                <a:solidFill>
                  <a:srgbClr val="0000FF"/>
                </a:solidFill>
              </a:rPr>
              <a:t> </a:t>
            </a:r>
            <a:endParaRPr lang="en-US" sz="2000" b="1" dirty="0">
              <a:solidFill>
                <a:srgbClr val="002060"/>
              </a:solidFill>
            </a:endParaRPr>
          </a:p>
          <a:p>
            <a:r>
              <a:rPr lang="en-US" sz="2000" b="1" dirty="0">
                <a:solidFill>
                  <a:srgbClr val="002060"/>
                </a:solidFill>
              </a:rPr>
              <a:t>		         	                        		</a:t>
            </a:r>
          </a:p>
          <a:p>
            <a:r>
              <a:rPr lang="en-US" sz="2000" b="1" u="sng" dirty="0">
                <a:solidFill>
                  <a:srgbClr val="002060"/>
                </a:solidFill>
              </a:rPr>
              <a:t>Bob Rose</a:t>
            </a:r>
            <a:r>
              <a:rPr lang="en-US" sz="2000" b="1" dirty="0">
                <a:solidFill>
                  <a:srgbClr val="002060"/>
                </a:solidFill>
              </a:rPr>
              <a:t>		           	</a:t>
            </a:r>
            <a:r>
              <a:rPr lang="en-US" sz="2000" b="1" dirty="0">
                <a:solidFill>
                  <a:srgbClr val="2D4E77"/>
                </a:solidFill>
              </a:rPr>
              <a:t>         </a:t>
            </a:r>
            <a:r>
              <a:rPr lang="en-US" sz="2000" b="1" u="sng" dirty="0">
                <a:solidFill>
                  <a:srgbClr val="2D4E77"/>
                </a:solidFill>
              </a:rPr>
              <a:t>Sylvia Sims</a:t>
            </a:r>
          </a:p>
          <a:p>
            <a:r>
              <a:rPr lang="en-US" sz="2000" b="1" dirty="0">
                <a:solidFill>
                  <a:srgbClr val="8E0000"/>
                </a:solidFill>
              </a:rPr>
              <a:t>Head 8</a:t>
            </a:r>
            <a:r>
              <a:rPr lang="en-US" sz="2000" b="1" baseline="30000" dirty="0">
                <a:solidFill>
                  <a:srgbClr val="8E0000"/>
                </a:solidFill>
              </a:rPr>
              <a:t>th</a:t>
            </a:r>
            <a:r>
              <a:rPr lang="en-US" sz="2000" b="1" dirty="0">
                <a:solidFill>
                  <a:srgbClr val="8E0000"/>
                </a:solidFill>
              </a:rPr>
              <a:t> Basketball- 8A            	         Tennis Coach</a:t>
            </a:r>
          </a:p>
          <a:p>
            <a:r>
              <a:rPr lang="en-US" sz="2000" b="1" dirty="0">
                <a:solidFill>
                  <a:srgbClr val="8E0000"/>
                </a:solidFill>
              </a:rPr>
              <a:t>Track</a:t>
            </a:r>
            <a:r>
              <a:rPr lang="en-US" sz="2000" b="1" dirty="0">
                <a:solidFill>
                  <a:srgbClr val="002060"/>
                </a:solidFill>
              </a:rPr>
              <a:t>		         		          </a:t>
            </a:r>
            <a:r>
              <a:rPr lang="en-US" sz="2000" b="1" u="sng" dirty="0">
                <a:solidFill>
                  <a:srgbClr val="0000FF"/>
                </a:solidFill>
              </a:rPr>
              <a:t>SimsSy@friscoisd.org</a:t>
            </a:r>
          </a:p>
          <a:p>
            <a:r>
              <a:rPr lang="en-US" sz="2000" b="1" dirty="0">
                <a:solidFill>
                  <a:srgbClr val="8E0000"/>
                </a:solidFill>
              </a:rPr>
              <a:t>Soccer</a:t>
            </a:r>
            <a:r>
              <a:rPr lang="en-US" sz="2000" b="1" dirty="0">
                <a:solidFill>
                  <a:srgbClr val="002060"/>
                </a:solidFill>
              </a:rPr>
              <a:t>	</a:t>
            </a:r>
          </a:p>
          <a:p>
            <a:r>
              <a:rPr lang="en-US" sz="2000" b="1" dirty="0">
                <a:solidFill>
                  <a:srgbClr val="002060"/>
                </a:solidFill>
                <a:hlinkClick r:id="rId7"/>
              </a:rPr>
              <a:t>RoseB@friscoisd.org</a:t>
            </a:r>
            <a:r>
              <a:rPr lang="en-US" sz="2000" b="1" dirty="0">
                <a:solidFill>
                  <a:srgbClr val="002060"/>
                </a:solidFill>
              </a:rPr>
              <a:t> 	                   </a:t>
            </a:r>
            <a:endParaRPr lang="en-US" sz="2000" b="1" u="sng" dirty="0">
              <a:solidFill>
                <a:srgbClr val="002060"/>
              </a:solidFill>
            </a:endParaRPr>
          </a:p>
          <a:p>
            <a:r>
              <a:rPr lang="en-US" sz="2000" b="1" dirty="0">
                <a:solidFill>
                  <a:srgbClr val="002060"/>
                </a:solidFill>
              </a:rPr>
              <a:t>				         </a:t>
            </a:r>
            <a:endParaRPr lang="en-US" sz="2000" b="1" dirty="0">
              <a:solidFill>
                <a:srgbClr val="8E0000"/>
              </a:solidFill>
            </a:endParaRPr>
          </a:p>
          <a:p>
            <a:r>
              <a:rPr lang="en-US" sz="2000" b="1" dirty="0">
                <a:solidFill>
                  <a:srgbClr val="002060"/>
                </a:solidFill>
              </a:rPr>
              <a:t>			                        </a:t>
            </a:r>
            <a:endParaRPr lang="en-US" sz="2000" b="1" u="sng" dirty="0">
              <a:solidFill>
                <a:srgbClr val="0000FF"/>
              </a:solidFill>
            </a:endParaRPr>
          </a:p>
          <a:p>
            <a:endParaRPr lang="en-US" sz="2000" b="1" dirty="0">
              <a:solidFill>
                <a:srgbClr val="002060"/>
              </a:solidFill>
            </a:endParaRPr>
          </a:p>
        </p:txBody>
      </p:sp>
      <p:sp>
        <p:nvSpPr>
          <p:cNvPr id="6" name="TextBox 5"/>
          <p:cNvSpPr txBox="1"/>
          <p:nvPr/>
        </p:nvSpPr>
        <p:spPr>
          <a:xfrm>
            <a:off x="4495800" y="1143000"/>
            <a:ext cx="184731" cy="369332"/>
          </a:xfrm>
          <a:prstGeom prst="rect">
            <a:avLst/>
          </a:prstGeom>
          <a:noFill/>
        </p:spPr>
        <p:txBody>
          <a:bodyPr wrap="none" rtlCol="0">
            <a:spAutoFit/>
          </a:bodyPr>
          <a:lstStyle/>
          <a:p>
            <a:endParaRPr lang="en-US" dirty="0"/>
          </a:p>
        </p:txBody>
      </p:sp>
      <p:sp>
        <p:nvSpPr>
          <p:cNvPr id="7" name="Rectangle 6"/>
          <p:cNvSpPr/>
          <p:nvPr/>
        </p:nvSpPr>
        <p:spPr>
          <a:xfrm>
            <a:off x="4267200" y="-304800"/>
            <a:ext cx="915122" cy="7427690"/>
          </a:xfrm>
          <a:prstGeom prst="rect">
            <a:avLst/>
          </a:prstGeom>
          <a:noFill/>
        </p:spPr>
        <p:txBody>
          <a:bodyPr vert="wordArtVert" wrap="square" lIns="91440" tIns="45720" rIns="91440" bIns="45720">
            <a:spAutoFit/>
          </a:bodyPr>
          <a:lstStyle/>
          <a:p>
            <a:pPr algn="ctr"/>
            <a:r>
              <a:rPr lang="en-US" sz="4000" b="1" cap="none" spc="300" dirty="0">
                <a:ln w="11430" cmpd="sng">
                  <a:solidFill>
                    <a:schemeClr val="accent1">
                      <a:tint val="10000"/>
                    </a:schemeClr>
                  </a:solidFill>
                  <a:prstDash val="solid"/>
                  <a:miter lim="800000"/>
                </a:ln>
                <a:solidFill>
                  <a:srgbClr val="8E0000"/>
                </a:solidFill>
                <a:effectLst>
                  <a:glow rad="45500">
                    <a:schemeClr val="accent1">
                      <a:satMod val="220000"/>
                      <a:alpha val="35000"/>
                    </a:schemeClr>
                  </a:glow>
                </a:effectLst>
              </a:rPr>
              <a:t>COACHES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70000" contrast="-70000"/>
          </a:blip>
          <a:srcRect/>
          <a:stretch>
            <a:fillRect/>
          </a:stretch>
        </p:blipFill>
        <p:spPr bwMode="auto">
          <a:xfrm>
            <a:off x="5334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a:xfrm>
            <a:off x="533400" y="228600"/>
            <a:ext cx="8229600" cy="1143000"/>
          </a:xfrm>
        </p:spPr>
        <p:txBody>
          <a:bodyPr/>
          <a:lstStyle/>
          <a:p>
            <a:r>
              <a:rPr lang="en-US" b="1" dirty="0">
                <a:solidFill>
                  <a:srgbClr val="002060"/>
                </a:solidFill>
              </a:rPr>
              <a:t>WATER</a:t>
            </a:r>
          </a:p>
        </p:txBody>
      </p:sp>
      <p:sp>
        <p:nvSpPr>
          <p:cNvPr id="3" name="Content Placeholder 2"/>
          <p:cNvSpPr>
            <a:spLocks noGrp="1"/>
          </p:cNvSpPr>
          <p:nvPr>
            <p:ph idx="1"/>
          </p:nvPr>
        </p:nvSpPr>
        <p:spPr>
          <a:xfrm>
            <a:off x="457200" y="1371600"/>
            <a:ext cx="8229600" cy="4525963"/>
          </a:xfrm>
        </p:spPr>
        <p:txBody>
          <a:bodyPr>
            <a:normAutofit fontScale="92500" lnSpcReduction="10000"/>
          </a:bodyPr>
          <a:lstStyle/>
          <a:p>
            <a:r>
              <a:rPr lang="en-US" b="1" dirty="0">
                <a:solidFill>
                  <a:srgbClr val="8E0000"/>
                </a:solidFill>
              </a:rPr>
              <a:t>We cannot stress the importance of water! Your athlete needs to stay hydrated. This means water </a:t>
            </a:r>
            <a:r>
              <a:rPr lang="en-US" b="1" u="sng" dirty="0">
                <a:solidFill>
                  <a:srgbClr val="8E0000"/>
                </a:solidFill>
              </a:rPr>
              <a:t>all day long</a:t>
            </a:r>
            <a:r>
              <a:rPr lang="en-US" b="1" dirty="0">
                <a:solidFill>
                  <a:srgbClr val="8E0000"/>
                </a:solidFill>
              </a:rPr>
              <a:t>, not just during practice! We will do our best to give a water break approx. every 20 min. </a:t>
            </a:r>
          </a:p>
          <a:p>
            <a:r>
              <a:rPr lang="en-US" b="1" dirty="0">
                <a:solidFill>
                  <a:srgbClr val="002060"/>
                </a:solidFill>
              </a:rPr>
              <a:t>We would like for every girl to have their own water bottle to keep with them in the gym (and the classroom) so they have easy access to stay hydrated. HUGE help in preventing soreness and dehydration!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70000" contrast="-70000"/>
          </a:blip>
          <a:srcRect/>
          <a:stretch>
            <a:fillRect/>
          </a:stretch>
        </p:blipFill>
        <p:spPr bwMode="auto">
          <a:xfrm>
            <a:off x="5334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a:xfrm>
            <a:off x="533400" y="228600"/>
            <a:ext cx="8229600" cy="1143000"/>
          </a:xfrm>
        </p:spPr>
        <p:txBody>
          <a:bodyPr/>
          <a:lstStyle/>
          <a:p>
            <a:r>
              <a:rPr lang="en-US" b="1" dirty="0">
                <a:solidFill>
                  <a:srgbClr val="002060"/>
                </a:solidFill>
              </a:rPr>
              <a:t>Concussions</a:t>
            </a:r>
          </a:p>
        </p:txBody>
      </p:sp>
      <p:sp>
        <p:nvSpPr>
          <p:cNvPr id="3" name="Content Placeholder 2"/>
          <p:cNvSpPr>
            <a:spLocks noGrp="1"/>
          </p:cNvSpPr>
          <p:nvPr>
            <p:ph idx="1"/>
          </p:nvPr>
        </p:nvSpPr>
        <p:spPr>
          <a:xfrm>
            <a:off x="457200" y="1066800"/>
            <a:ext cx="8229600" cy="5181600"/>
          </a:xfrm>
        </p:spPr>
        <p:txBody>
          <a:bodyPr>
            <a:normAutofit fontScale="85000" lnSpcReduction="20000"/>
          </a:bodyPr>
          <a:lstStyle/>
          <a:p>
            <a:r>
              <a:rPr lang="en-US" b="1" dirty="0">
                <a:solidFill>
                  <a:srgbClr val="8E0000"/>
                </a:solidFill>
              </a:rPr>
              <a:t>A concussion is a brain injury, these are not to be taken lightly! </a:t>
            </a:r>
          </a:p>
          <a:p>
            <a:r>
              <a:rPr lang="en-US" b="1" dirty="0">
                <a:solidFill>
                  <a:srgbClr val="002060"/>
                </a:solidFill>
              </a:rPr>
              <a:t>If a concussion is suspected we will </a:t>
            </a:r>
            <a:r>
              <a:rPr lang="en-US" b="1" u="sng" dirty="0">
                <a:solidFill>
                  <a:srgbClr val="002060"/>
                </a:solidFill>
              </a:rPr>
              <a:t>immediately </a:t>
            </a:r>
            <a:r>
              <a:rPr lang="en-US" b="1" dirty="0">
                <a:solidFill>
                  <a:srgbClr val="002060"/>
                </a:solidFill>
              </a:rPr>
              <a:t>remove from play/activity</a:t>
            </a:r>
          </a:p>
          <a:p>
            <a:r>
              <a:rPr lang="en-US" b="1" dirty="0">
                <a:solidFill>
                  <a:srgbClr val="8E0000"/>
                </a:solidFill>
              </a:rPr>
              <a:t>The athlete will then need to be seen by the high school athletic trainer or a doctor ASAP.</a:t>
            </a:r>
          </a:p>
          <a:p>
            <a:r>
              <a:rPr lang="en-US" b="1" dirty="0">
                <a:solidFill>
                  <a:srgbClr val="002060"/>
                </a:solidFill>
              </a:rPr>
              <a:t>If an athlete does have a concussion they will sit out the time frame given by the doctor and then go through the concussion management protocol at the High School with their trainers until they can successfully complete it symptom free </a:t>
            </a:r>
          </a:p>
          <a:p>
            <a:r>
              <a:rPr lang="en-US" b="1" dirty="0">
                <a:solidFill>
                  <a:srgbClr val="8E0000"/>
                </a:solidFill>
              </a:rPr>
              <a:t>If you go to the doctor and they write a note for a concussion it </a:t>
            </a:r>
            <a:r>
              <a:rPr lang="en-US" b="1" u="sng" dirty="0">
                <a:solidFill>
                  <a:srgbClr val="8E0000"/>
                </a:solidFill>
              </a:rPr>
              <a:t>MUST BE SPECIFIC </a:t>
            </a:r>
            <a:r>
              <a:rPr lang="en-US" b="1" dirty="0">
                <a:solidFill>
                  <a:srgbClr val="8E0000"/>
                </a:solidFill>
              </a:rPr>
              <a:t>in documentation.</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70000" contrast="-70000"/>
          </a:blip>
          <a:srcRect/>
          <a:stretch>
            <a:fillRect/>
          </a:stretch>
        </p:blipFill>
        <p:spPr bwMode="auto">
          <a:xfrm>
            <a:off x="5334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p:txBody>
          <a:bodyPr/>
          <a:lstStyle/>
          <a:p>
            <a:r>
              <a:rPr lang="en-US" b="1" u="sng" dirty="0">
                <a:solidFill>
                  <a:srgbClr val="002060"/>
                </a:solidFill>
              </a:rPr>
              <a:t>Emergency Info</a:t>
            </a:r>
          </a:p>
        </p:txBody>
      </p:sp>
      <p:sp>
        <p:nvSpPr>
          <p:cNvPr id="3" name="Content Placeholder 2"/>
          <p:cNvSpPr>
            <a:spLocks noGrp="1"/>
          </p:cNvSpPr>
          <p:nvPr>
            <p:ph idx="1"/>
          </p:nvPr>
        </p:nvSpPr>
        <p:spPr>
          <a:xfrm>
            <a:off x="609600" y="1600200"/>
            <a:ext cx="8229600" cy="4525963"/>
          </a:xfrm>
        </p:spPr>
        <p:txBody>
          <a:bodyPr/>
          <a:lstStyle/>
          <a:p>
            <a:r>
              <a:rPr lang="en-US" b="1" dirty="0">
                <a:solidFill>
                  <a:srgbClr val="8E0000"/>
                </a:solidFill>
              </a:rPr>
              <a:t>Keep all emergency contact information current.</a:t>
            </a:r>
          </a:p>
          <a:p>
            <a:r>
              <a:rPr lang="en-US" b="1" dirty="0">
                <a:solidFill>
                  <a:srgbClr val="002060"/>
                </a:solidFill>
              </a:rPr>
              <a:t>Inform Front Office if parents are out of town and friend or relative is caring for your child.  We cannot release a child to anyone without parental consent.</a:t>
            </a:r>
          </a:p>
          <a:p>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70000" contrast="-70000"/>
          </a:blip>
          <a:srcRect/>
          <a:stretch>
            <a:fillRect/>
          </a:stretch>
        </p:blipFill>
        <p:spPr bwMode="auto">
          <a:xfrm>
            <a:off x="5334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p:txBody>
          <a:bodyPr/>
          <a:lstStyle/>
          <a:p>
            <a:r>
              <a:rPr lang="en-US" b="1" u="sng" dirty="0">
                <a:solidFill>
                  <a:srgbClr val="002060"/>
                </a:solidFill>
              </a:rPr>
              <a:t>Inhaler Law</a:t>
            </a:r>
          </a:p>
        </p:txBody>
      </p:sp>
      <p:sp>
        <p:nvSpPr>
          <p:cNvPr id="3" name="Content Placeholder 2"/>
          <p:cNvSpPr>
            <a:spLocks noGrp="1"/>
          </p:cNvSpPr>
          <p:nvPr>
            <p:ph idx="1"/>
          </p:nvPr>
        </p:nvSpPr>
        <p:spPr>
          <a:xfrm>
            <a:off x="533400" y="1371600"/>
            <a:ext cx="8229600" cy="4525963"/>
          </a:xfrm>
        </p:spPr>
        <p:txBody>
          <a:bodyPr>
            <a:normAutofit/>
          </a:bodyPr>
          <a:lstStyle/>
          <a:p>
            <a:r>
              <a:rPr lang="en-US" b="1" dirty="0">
                <a:solidFill>
                  <a:srgbClr val="002060"/>
                </a:solidFill>
                <a:latin typeface="Comic Sans MS" pitchFamily="66" charset="0"/>
              </a:rPr>
              <a:t>Law allows students to carry inhalers, but…..</a:t>
            </a:r>
          </a:p>
          <a:p>
            <a:r>
              <a:rPr lang="en-US" b="1" dirty="0">
                <a:solidFill>
                  <a:srgbClr val="8E0000"/>
                </a:solidFill>
                <a:latin typeface="Comic Sans MS" pitchFamily="66" charset="0"/>
              </a:rPr>
              <a:t>Inhaler must be </a:t>
            </a:r>
            <a:r>
              <a:rPr lang="en-US" b="1" i="1" dirty="0">
                <a:solidFill>
                  <a:srgbClr val="8E0000"/>
                </a:solidFill>
                <a:latin typeface="Comic Sans MS" pitchFamily="66" charset="0"/>
              </a:rPr>
              <a:t>labeled with name</a:t>
            </a:r>
            <a:r>
              <a:rPr lang="en-US" b="1" dirty="0">
                <a:solidFill>
                  <a:srgbClr val="8E0000"/>
                </a:solidFill>
                <a:latin typeface="Comic Sans MS" pitchFamily="66" charset="0"/>
              </a:rPr>
              <a:t> and </a:t>
            </a:r>
            <a:r>
              <a:rPr lang="en-US" b="1" i="1" dirty="0">
                <a:solidFill>
                  <a:srgbClr val="8E0000"/>
                </a:solidFill>
                <a:latin typeface="Comic Sans MS" pitchFamily="66" charset="0"/>
              </a:rPr>
              <a:t>clear directions</a:t>
            </a:r>
            <a:r>
              <a:rPr lang="en-US" b="1" dirty="0">
                <a:solidFill>
                  <a:srgbClr val="8E0000"/>
                </a:solidFill>
                <a:latin typeface="Comic Sans MS" pitchFamily="66" charset="0"/>
              </a:rPr>
              <a:t> (not “use as directed”)</a:t>
            </a:r>
          </a:p>
          <a:p>
            <a:r>
              <a:rPr lang="en-US" b="1" dirty="0">
                <a:solidFill>
                  <a:srgbClr val="002060"/>
                </a:solidFill>
                <a:latin typeface="Comic Sans MS" pitchFamily="66" charset="0"/>
              </a:rPr>
              <a:t>Form must be signed by parent and doctor (get from Nurse).</a:t>
            </a:r>
          </a:p>
          <a:p>
            <a:r>
              <a:rPr lang="en-US" b="1" dirty="0">
                <a:solidFill>
                  <a:srgbClr val="8E0000"/>
                </a:solidFill>
                <a:latin typeface="Comic Sans MS" pitchFamily="66" charset="0"/>
              </a:rPr>
              <a:t>Please have extra inhaler in clinic.</a:t>
            </a:r>
          </a:p>
          <a:p>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t>Operational Fee</a:t>
            </a:r>
          </a:p>
        </p:txBody>
      </p:sp>
      <p:pic>
        <p:nvPicPr>
          <p:cNvPr id="4" name="Picture 2"/>
          <p:cNvPicPr>
            <a:picLocks noGrp="1" noChangeAspect="1" noChangeArrowheads="1"/>
          </p:cNvPicPr>
          <p:nvPr>
            <p:ph idx="1"/>
          </p:nvPr>
        </p:nvPicPr>
        <p:blipFill>
          <a:blip r:embed="rId2" cstate="print">
            <a:lum bright="70000" contrast="-70000"/>
          </a:blip>
          <a:srcRect/>
          <a:stretch>
            <a:fillRect/>
          </a:stretch>
        </p:blipFill>
        <p:spPr bwMode="auto">
          <a:xfrm>
            <a:off x="1143000" y="1447800"/>
            <a:ext cx="6858000" cy="4860001"/>
          </a:xfrm>
          <a:prstGeom prst="rect">
            <a:avLst/>
          </a:prstGeom>
          <a:ln w="228600" cap="sq" cmpd="thickThin">
            <a:solidFill>
              <a:srgbClr val="000000"/>
            </a:solidFill>
            <a:prstDash val="solid"/>
            <a:miter lim="800000"/>
          </a:ln>
          <a:effectLst>
            <a:innerShdw blurRad="76200">
              <a:srgbClr val="000000"/>
            </a:innerShdw>
          </a:effectLst>
        </p:spPr>
      </p:pic>
      <p:sp>
        <p:nvSpPr>
          <p:cNvPr id="5" name="Rectangle 4"/>
          <p:cNvSpPr/>
          <p:nvPr/>
        </p:nvSpPr>
        <p:spPr>
          <a:xfrm>
            <a:off x="2209800" y="2198174"/>
            <a:ext cx="4572000" cy="3447098"/>
          </a:xfrm>
          <a:prstGeom prst="rect">
            <a:avLst/>
          </a:prstGeom>
        </p:spPr>
        <p:txBody>
          <a:bodyPr>
            <a:spAutoFit/>
          </a:bodyPr>
          <a:lstStyle/>
          <a:p>
            <a:r>
              <a:rPr lang="en-US" sz="2000" b="1" dirty="0"/>
              <a:t>1. Log in to My Payments Plus, look under the Miscellaneous Fees and pay online.</a:t>
            </a:r>
          </a:p>
          <a:p>
            <a:r>
              <a:rPr lang="en-US" sz="2000" b="1" dirty="0"/>
              <a:t> </a:t>
            </a:r>
          </a:p>
          <a:p>
            <a:r>
              <a:rPr lang="en-US" sz="2000" b="1" dirty="0"/>
              <a:t>2.  Send your athlete with a check to the front office.  </a:t>
            </a:r>
          </a:p>
          <a:p>
            <a:r>
              <a:rPr lang="en-US" sz="2000" b="1" dirty="0"/>
              <a:t>- Check needs to be made out to "Frisco ISD"</a:t>
            </a:r>
          </a:p>
          <a:p>
            <a:r>
              <a:rPr lang="en-US" sz="2000" b="1" dirty="0"/>
              <a:t>- Mrs. Gallimore will log your payment into the system</a:t>
            </a:r>
          </a:p>
          <a:p>
            <a:r>
              <a:rPr lang="en-US" dirty="0"/>
              <a:t> </a:t>
            </a:r>
          </a:p>
        </p:txBody>
      </p:sp>
      <p:sp>
        <p:nvSpPr>
          <p:cNvPr id="6" name="TextBox 5"/>
          <p:cNvSpPr txBox="1"/>
          <p:nvPr/>
        </p:nvSpPr>
        <p:spPr>
          <a:xfrm>
            <a:off x="2289372" y="1828800"/>
            <a:ext cx="3733800" cy="369332"/>
          </a:xfrm>
          <a:prstGeom prst="rect">
            <a:avLst/>
          </a:prstGeom>
          <a:noFill/>
        </p:spPr>
        <p:txBody>
          <a:bodyPr wrap="square" rtlCol="0">
            <a:spAutoFit/>
          </a:bodyPr>
          <a:lstStyle/>
          <a:p>
            <a:r>
              <a:rPr lang="en-US" b="1" u="sng" dirty="0"/>
              <a:t>How to Pay</a:t>
            </a:r>
            <a:r>
              <a:rPr lang="en-US" dirty="0"/>
              <a:t>:</a:t>
            </a:r>
          </a:p>
        </p:txBody>
      </p:sp>
      <p:sp>
        <p:nvSpPr>
          <p:cNvPr id="7" name="TextBox 6"/>
          <p:cNvSpPr txBox="1"/>
          <p:nvPr/>
        </p:nvSpPr>
        <p:spPr>
          <a:xfrm>
            <a:off x="1676400" y="5410200"/>
            <a:ext cx="5943600" cy="923330"/>
          </a:xfrm>
          <a:prstGeom prst="rect">
            <a:avLst/>
          </a:prstGeom>
          <a:noFill/>
        </p:spPr>
        <p:txBody>
          <a:bodyPr wrap="square" rtlCol="0">
            <a:spAutoFit/>
          </a:bodyPr>
          <a:lstStyle/>
          <a:p>
            <a:r>
              <a:rPr lang="en-US" b="1" i="1" dirty="0"/>
              <a:t>Operational fee (one time fee) covers equipment, laundry, referees, transportation, uniforms, security, etc… for all sports!  </a:t>
            </a:r>
            <a:r>
              <a:rPr lang="en-US" b="1" i="1" dirty="0">
                <a:solidFill>
                  <a:srgbClr val="FF0000"/>
                </a:solidFill>
              </a:rPr>
              <a:t>Due now starting August 1st! </a:t>
            </a:r>
          </a:p>
        </p:txBody>
      </p:sp>
    </p:spTree>
    <p:extLst>
      <p:ext uri="{BB962C8B-B14F-4D97-AF65-F5344CB8AC3E}">
        <p14:creationId xmlns:p14="http://schemas.microsoft.com/office/powerpoint/2010/main" val="419325987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70000" contrast="-70000"/>
          </a:blip>
          <a:srcRect/>
          <a:stretch>
            <a:fillRect/>
          </a:stretch>
        </p:blipFill>
        <p:spPr bwMode="auto">
          <a:xfrm>
            <a:off x="5334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a:xfrm>
            <a:off x="457200" y="381000"/>
            <a:ext cx="8229600" cy="1143000"/>
          </a:xfrm>
        </p:spPr>
        <p:txBody>
          <a:bodyPr>
            <a:normAutofit/>
          </a:bodyPr>
          <a:lstStyle/>
          <a:p>
            <a:r>
              <a:rPr lang="en-US" b="1" u="sng" dirty="0">
                <a:solidFill>
                  <a:srgbClr val="002060"/>
                </a:solidFill>
              </a:rPr>
              <a:t>Website</a:t>
            </a:r>
          </a:p>
        </p:txBody>
      </p:sp>
      <p:sp>
        <p:nvSpPr>
          <p:cNvPr id="3" name="Content Placeholder 2"/>
          <p:cNvSpPr>
            <a:spLocks noGrp="1"/>
          </p:cNvSpPr>
          <p:nvPr>
            <p:ph idx="1"/>
          </p:nvPr>
        </p:nvSpPr>
        <p:spPr/>
        <p:txBody>
          <a:bodyPr>
            <a:normAutofit/>
          </a:bodyPr>
          <a:lstStyle/>
          <a:p>
            <a:pPr algn="ctr"/>
            <a:r>
              <a:rPr lang="en-US" b="1" dirty="0">
                <a:solidFill>
                  <a:srgbClr val="002060"/>
                </a:solidFill>
              </a:rPr>
              <a:t>Schedules and Contact Information for athletics can all be found at</a:t>
            </a:r>
          </a:p>
          <a:p>
            <a:pPr algn="ctr">
              <a:buNone/>
            </a:pPr>
            <a:r>
              <a:rPr lang="en-US" sz="2400" b="1" dirty="0">
                <a:solidFill>
                  <a:srgbClr val="002060"/>
                </a:solidFill>
                <a:hlinkClick r:id="rId3"/>
              </a:rPr>
              <a:t>http://mausathletics.weebly.com/</a:t>
            </a:r>
            <a:endParaRPr lang="en-US" sz="2400" b="1" dirty="0">
              <a:solidFill>
                <a:srgbClr val="002060"/>
              </a:solidFill>
            </a:endParaRPr>
          </a:p>
          <a:p>
            <a:pPr algn="ctr">
              <a:buNone/>
            </a:pPr>
            <a:endParaRPr lang="en-US" sz="2400" b="1" dirty="0">
              <a:solidFill>
                <a:srgbClr val="002060"/>
              </a:solidFill>
            </a:endParaRPr>
          </a:p>
          <a:p>
            <a:pPr algn="ctr">
              <a:buNone/>
            </a:pPr>
            <a:r>
              <a:rPr lang="en-US" sz="2400" b="1" dirty="0">
                <a:solidFill>
                  <a:srgbClr val="8E0000"/>
                </a:solidFill>
              </a:rPr>
              <a:t>**Most important ALL paperwork needs to be signed and completed online through RANK ONE. Instructions are on the website!!</a:t>
            </a:r>
          </a:p>
          <a:p>
            <a:pPr algn="ctr">
              <a:buNone/>
            </a:pPr>
            <a:endParaRPr lang="en-US" sz="2400" b="1" dirty="0">
              <a:solidFill>
                <a:srgbClr val="8E0000"/>
              </a:solidFill>
            </a:endParaRPr>
          </a:p>
          <a:p>
            <a:pPr algn="ctr">
              <a:buNone/>
            </a:pPr>
            <a:r>
              <a:rPr lang="en-US" sz="2400" b="1" dirty="0">
                <a:solidFill>
                  <a:srgbClr val="002060"/>
                </a:solidFill>
              </a:rPr>
              <a:t>*All physicals and the Maus Athletic Policies packet needs to be turned in to a coach </a:t>
            </a:r>
            <a:r>
              <a:rPr lang="en-US" sz="2400" b="1" u="sng" dirty="0">
                <a:solidFill>
                  <a:srgbClr val="002060"/>
                </a:solidFill>
              </a:rPr>
              <a:t>by August 20th</a:t>
            </a:r>
            <a:r>
              <a:rPr lang="en-US" sz="3000" b="1" dirty="0">
                <a:solidFill>
                  <a:srgbClr val="002060"/>
                </a:solidFill>
              </a:rPr>
              <a:t>! </a:t>
            </a:r>
            <a:endParaRPr lang="en-US" sz="2400" b="1" dirty="0">
              <a:solidFill>
                <a:srgbClr val="002060"/>
              </a:solidFill>
            </a:endParaRPr>
          </a:p>
          <a:p>
            <a:pPr algn="ctr">
              <a:buNone/>
            </a:pPr>
            <a:endParaRPr lang="en-US" sz="2400" b="1" dirty="0">
              <a:solidFill>
                <a:srgbClr val="002060"/>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70000" contrast="-70000"/>
          </a:blip>
          <a:srcRect/>
          <a:stretch>
            <a:fillRect/>
          </a:stretch>
        </p:blipFill>
        <p:spPr bwMode="auto">
          <a:xfrm>
            <a:off x="5334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a:xfrm>
            <a:off x="457200" y="381000"/>
            <a:ext cx="8229600" cy="914400"/>
          </a:xfrm>
        </p:spPr>
        <p:txBody>
          <a:bodyPr>
            <a:normAutofit/>
          </a:bodyPr>
          <a:lstStyle/>
          <a:p>
            <a:r>
              <a:rPr lang="en-US" sz="3600" b="1" u="sng" dirty="0">
                <a:solidFill>
                  <a:srgbClr val="002060"/>
                </a:solidFill>
              </a:rPr>
              <a:t>FAQ’s</a:t>
            </a:r>
          </a:p>
        </p:txBody>
      </p:sp>
      <p:sp>
        <p:nvSpPr>
          <p:cNvPr id="3" name="Content Placeholder 2"/>
          <p:cNvSpPr>
            <a:spLocks noGrp="1"/>
          </p:cNvSpPr>
          <p:nvPr>
            <p:ph idx="1"/>
          </p:nvPr>
        </p:nvSpPr>
        <p:spPr>
          <a:xfrm>
            <a:off x="304800" y="838200"/>
            <a:ext cx="8534400" cy="5638800"/>
          </a:xfrm>
        </p:spPr>
        <p:txBody>
          <a:bodyPr>
            <a:normAutofit/>
          </a:bodyPr>
          <a:lstStyle/>
          <a:p>
            <a:pPr>
              <a:lnSpc>
                <a:spcPct val="90000"/>
              </a:lnSpc>
            </a:pPr>
            <a:r>
              <a:rPr lang="en-US" sz="2000" b="1" dirty="0">
                <a:solidFill>
                  <a:srgbClr val="8E0000"/>
                </a:solidFill>
              </a:rPr>
              <a:t>Is there a limit on sports?</a:t>
            </a:r>
          </a:p>
          <a:p>
            <a:pPr lvl="1">
              <a:lnSpc>
                <a:spcPct val="90000"/>
              </a:lnSpc>
            </a:pPr>
            <a:r>
              <a:rPr lang="en-US" sz="2000" b="1" dirty="0">
                <a:solidFill>
                  <a:srgbClr val="002060"/>
                </a:solidFill>
              </a:rPr>
              <a:t>No, athletes can participate in all school sports … We highly encourage our athletes to compete in at least 3, if not all</a:t>
            </a:r>
          </a:p>
          <a:p>
            <a:pPr lvl="1">
              <a:lnSpc>
                <a:spcPct val="90000"/>
              </a:lnSpc>
              <a:buFont typeface="Wingdings" pitchFamily="2" charset="2"/>
              <a:buNone/>
            </a:pPr>
            <a:endParaRPr lang="en-US" sz="2000" b="1" dirty="0">
              <a:solidFill>
                <a:srgbClr val="002060"/>
              </a:solidFill>
            </a:endParaRPr>
          </a:p>
          <a:p>
            <a:pPr>
              <a:lnSpc>
                <a:spcPct val="90000"/>
              </a:lnSpc>
            </a:pPr>
            <a:r>
              <a:rPr lang="en-US" sz="2000" b="1" dirty="0">
                <a:solidFill>
                  <a:srgbClr val="8E0000"/>
                </a:solidFill>
              </a:rPr>
              <a:t>What sports do you have to tryout for?</a:t>
            </a:r>
          </a:p>
          <a:p>
            <a:pPr lvl="1">
              <a:lnSpc>
                <a:spcPct val="90000"/>
              </a:lnSpc>
            </a:pPr>
            <a:r>
              <a:rPr lang="en-US" sz="2000" b="1" dirty="0">
                <a:solidFill>
                  <a:srgbClr val="002060"/>
                </a:solidFill>
              </a:rPr>
              <a:t>Volleyball, Basketball, Track, Soccer</a:t>
            </a:r>
          </a:p>
          <a:p>
            <a:pPr lvl="1">
              <a:lnSpc>
                <a:spcPct val="90000"/>
              </a:lnSpc>
              <a:buNone/>
            </a:pPr>
            <a:endParaRPr lang="en-US" sz="2000" b="1" dirty="0">
              <a:solidFill>
                <a:srgbClr val="002060"/>
              </a:solidFill>
            </a:endParaRPr>
          </a:p>
          <a:p>
            <a:pPr>
              <a:lnSpc>
                <a:spcPct val="90000"/>
              </a:lnSpc>
            </a:pPr>
            <a:r>
              <a:rPr lang="en-US" sz="2000" b="1" dirty="0">
                <a:solidFill>
                  <a:srgbClr val="8E0000"/>
                </a:solidFill>
              </a:rPr>
              <a:t>What if I play club soccer or other club sports?</a:t>
            </a:r>
          </a:p>
          <a:p>
            <a:pPr lvl="1">
              <a:lnSpc>
                <a:spcPct val="90000"/>
              </a:lnSpc>
            </a:pPr>
            <a:r>
              <a:rPr lang="en-US" sz="2000" b="1" dirty="0">
                <a:solidFill>
                  <a:srgbClr val="002060"/>
                </a:solidFill>
              </a:rPr>
              <a:t>It is acceptable; school sports however, take priority</a:t>
            </a:r>
          </a:p>
          <a:p>
            <a:pPr lvl="2">
              <a:lnSpc>
                <a:spcPct val="90000"/>
              </a:lnSpc>
            </a:pPr>
            <a:r>
              <a:rPr lang="en-US" sz="2000" b="1" dirty="0">
                <a:solidFill>
                  <a:srgbClr val="002060"/>
                </a:solidFill>
              </a:rPr>
              <a:t>Will be an unexcused absence if athlete elects to leave/miss  practice/game to participate in outside activity (i.e. club sports)</a:t>
            </a:r>
          </a:p>
          <a:p>
            <a:pPr lvl="2">
              <a:lnSpc>
                <a:spcPct val="90000"/>
              </a:lnSpc>
            </a:pPr>
            <a:r>
              <a:rPr lang="en-US" sz="2000" b="1" dirty="0">
                <a:solidFill>
                  <a:srgbClr val="002060"/>
                </a:solidFill>
              </a:rPr>
              <a:t>Will affect playing time of school sport</a:t>
            </a:r>
          </a:p>
          <a:p>
            <a:pPr lvl="2">
              <a:lnSpc>
                <a:spcPct val="90000"/>
              </a:lnSpc>
            </a:pPr>
            <a:r>
              <a:rPr lang="en-US" sz="2000" b="1" dirty="0">
                <a:solidFill>
                  <a:srgbClr val="002060"/>
                </a:solidFill>
              </a:rPr>
              <a:t>This is really going into effect this year</a:t>
            </a:r>
          </a:p>
          <a:p>
            <a:pPr>
              <a:lnSpc>
                <a:spcPct val="90000"/>
              </a:lnSpc>
            </a:pPr>
            <a:r>
              <a:rPr lang="en-US" sz="2000" b="1" dirty="0">
                <a:solidFill>
                  <a:srgbClr val="8E0000"/>
                </a:solidFill>
              </a:rPr>
              <a:t>Can a student participate in other school extracurricular activities (band, etc.)  and athletics?</a:t>
            </a:r>
          </a:p>
          <a:p>
            <a:pPr lvl="1">
              <a:lnSpc>
                <a:spcPct val="90000"/>
              </a:lnSpc>
            </a:pPr>
            <a:r>
              <a:rPr lang="en-US" sz="2000" b="1" dirty="0">
                <a:solidFill>
                  <a:srgbClr val="002060"/>
                </a:solidFill>
              </a:rPr>
              <a:t>Yes, we work closely to ensure that this is feasible for all of our athletes</a:t>
            </a:r>
          </a:p>
          <a:p>
            <a:endParaRPr lang="en-US" b="1" dirty="0">
              <a:solidFill>
                <a:srgbClr val="002060"/>
              </a:solidFill>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70000" contrast="-70000"/>
          </a:blip>
          <a:srcRect/>
          <a:stretch>
            <a:fillRect/>
          </a:stretch>
        </p:blipFill>
        <p:spPr bwMode="auto">
          <a:xfrm>
            <a:off x="5334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a:xfrm>
            <a:off x="457200" y="381000"/>
            <a:ext cx="8229600" cy="5410200"/>
          </a:xfrm>
        </p:spPr>
        <p:txBody>
          <a:bodyPr>
            <a:normAutofit/>
          </a:bodyPr>
          <a:lstStyle/>
          <a:p>
            <a:r>
              <a:rPr lang="en-US" b="1" u="sng" dirty="0">
                <a:solidFill>
                  <a:srgbClr val="002060"/>
                </a:solidFill>
              </a:rPr>
              <a:t>Questions?? </a:t>
            </a:r>
            <a:br>
              <a:rPr lang="en-US" b="1" u="sng" dirty="0">
                <a:solidFill>
                  <a:srgbClr val="002060"/>
                </a:solidFill>
              </a:rPr>
            </a:br>
            <a:endParaRPr lang="en-US" b="1" u="sng"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70000" contrast="-70000"/>
          </a:blip>
          <a:srcRect/>
          <a:stretch>
            <a:fillRect/>
          </a:stretch>
        </p:blipFill>
        <p:spPr bwMode="auto">
          <a:xfrm>
            <a:off x="4572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a:xfrm>
            <a:off x="457200" y="274638"/>
            <a:ext cx="8229600" cy="1020762"/>
          </a:xfrm>
        </p:spPr>
        <p:txBody>
          <a:bodyPr>
            <a:normAutofit/>
          </a:bodyPr>
          <a:lstStyle/>
          <a:p>
            <a:r>
              <a:rPr lang="en-US" sz="4000" b="1" u="sng" dirty="0">
                <a:solidFill>
                  <a:srgbClr val="002060"/>
                </a:solidFill>
              </a:rPr>
              <a:t>Athletics</a:t>
            </a:r>
          </a:p>
        </p:txBody>
      </p:sp>
      <p:sp>
        <p:nvSpPr>
          <p:cNvPr id="3" name="Content Placeholder 2"/>
          <p:cNvSpPr>
            <a:spLocks noGrp="1"/>
          </p:cNvSpPr>
          <p:nvPr>
            <p:ph idx="1"/>
          </p:nvPr>
        </p:nvSpPr>
        <p:spPr>
          <a:xfrm>
            <a:off x="457200" y="1219200"/>
            <a:ext cx="8229600" cy="5257800"/>
          </a:xfrm>
        </p:spPr>
        <p:txBody>
          <a:bodyPr>
            <a:normAutofit/>
          </a:bodyPr>
          <a:lstStyle/>
          <a:p>
            <a:pPr>
              <a:lnSpc>
                <a:spcPct val="90000"/>
              </a:lnSpc>
            </a:pPr>
            <a:endParaRPr lang="en-US" sz="2800" b="1" dirty="0">
              <a:solidFill>
                <a:srgbClr val="002060"/>
              </a:solidFill>
            </a:endParaRPr>
          </a:p>
          <a:p>
            <a:pPr>
              <a:lnSpc>
                <a:spcPct val="90000"/>
              </a:lnSpc>
            </a:pPr>
            <a:r>
              <a:rPr lang="en-US" sz="2800" b="1" dirty="0">
                <a:solidFill>
                  <a:srgbClr val="002060"/>
                </a:solidFill>
              </a:rPr>
              <a:t>According to the University Interscholastic League (UIL), Athletics is a </a:t>
            </a:r>
            <a:r>
              <a:rPr lang="en-US" sz="2800" b="1" u="sng" dirty="0">
                <a:solidFill>
                  <a:srgbClr val="002060"/>
                </a:solidFill>
              </a:rPr>
              <a:t>privilege</a:t>
            </a:r>
            <a:r>
              <a:rPr lang="en-US" sz="2800" b="1" dirty="0">
                <a:solidFill>
                  <a:srgbClr val="002060"/>
                </a:solidFill>
              </a:rPr>
              <a:t>, not a right that comes with responsibility and an ethics code to be upheld by every participant, coach, and spectator</a:t>
            </a:r>
            <a:r>
              <a:rPr lang="en-US" sz="3600" b="1" dirty="0">
                <a:solidFill>
                  <a:srgbClr val="002060"/>
                </a:solidFill>
              </a:rPr>
              <a:t>. </a:t>
            </a:r>
          </a:p>
          <a:p>
            <a:pPr>
              <a:lnSpc>
                <a:spcPct val="90000"/>
              </a:lnSpc>
            </a:pPr>
            <a:r>
              <a:rPr lang="en-US" b="1" dirty="0">
                <a:solidFill>
                  <a:srgbClr val="8E0000"/>
                </a:solidFill>
              </a:rPr>
              <a:t>Athletics provides an opportunity for </a:t>
            </a:r>
          </a:p>
          <a:p>
            <a:pPr>
              <a:lnSpc>
                <a:spcPct val="90000"/>
              </a:lnSpc>
              <a:buNone/>
            </a:pPr>
            <a:r>
              <a:rPr lang="en-US" b="1" dirty="0">
                <a:solidFill>
                  <a:srgbClr val="8E0000"/>
                </a:solidFill>
              </a:rPr>
              <a:t>    7</a:t>
            </a:r>
            <a:r>
              <a:rPr lang="en-US" b="1" baseline="30000" dirty="0">
                <a:solidFill>
                  <a:srgbClr val="8E0000"/>
                </a:solidFill>
              </a:rPr>
              <a:t>th</a:t>
            </a:r>
            <a:r>
              <a:rPr lang="en-US" b="1" dirty="0">
                <a:solidFill>
                  <a:srgbClr val="8E0000"/>
                </a:solidFill>
              </a:rPr>
              <a:t> / 8</a:t>
            </a:r>
            <a:r>
              <a:rPr lang="en-US" b="1" baseline="30000" dirty="0">
                <a:solidFill>
                  <a:srgbClr val="8E0000"/>
                </a:solidFill>
              </a:rPr>
              <a:t>th</a:t>
            </a:r>
            <a:r>
              <a:rPr lang="en-US" b="1" dirty="0">
                <a:solidFill>
                  <a:srgbClr val="8E0000"/>
                </a:solidFill>
              </a:rPr>
              <a:t> graders to participate in competitive school sports.</a:t>
            </a:r>
          </a:p>
          <a:p>
            <a:pPr>
              <a:lnSpc>
                <a:spcPct val="90000"/>
              </a:lnSpc>
            </a:pPr>
            <a:r>
              <a:rPr lang="en-US" b="1" dirty="0">
                <a:solidFill>
                  <a:srgbClr val="002060"/>
                </a:solidFill>
              </a:rPr>
              <a:t>Extra-Curricular (NOT REQUIRED)</a:t>
            </a:r>
          </a:p>
          <a:p>
            <a:pPr>
              <a:lnSpc>
                <a:spcPct val="90000"/>
              </a:lnSpc>
            </a:pPr>
            <a:r>
              <a:rPr lang="en-US" b="1" dirty="0">
                <a:solidFill>
                  <a:srgbClr val="8E0000"/>
                </a:solidFill>
              </a:rPr>
              <a:t>All athletes must have </a:t>
            </a:r>
            <a:r>
              <a:rPr lang="en-US" b="1" u="sng" dirty="0">
                <a:solidFill>
                  <a:srgbClr val="8E0000"/>
                </a:solidFill>
              </a:rPr>
              <a:t>new</a:t>
            </a:r>
            <a:r>
              <a:rPr lang="en-US" b="1" dirty="0">
                <a:solidFill>
                  <a:srgbClr val="8E0000"/>
                </a:solidFill>
              </a:rPr>
              <a:t> physicals!</a:t>
            </a:r>
            <a:r>
              <a:rPr lang="en-US" b="1" dirty="0">
                <a:solidFill>
                  <a:srgbClr val="002060"/>
                </a:solidFill>
              </a:rPr>
              <a:t> </a:t>
            </a:r>
          </a:p>
          <a:p>
            <a:pPr>
              <a:lnSpc>
                <a:spcPct val="90000"/>
              </a:lnSpc>
              <a:buNone/>
            </a:pPr>
            <a:endParaRPr lang="en-US" b="1" dirty="0">
              <a:solidFill>
                <a:srgbClr val="002060"/>
              </a:solidFill>
            </a:endParaRPr>
          </a:p>
          <a:p>
            <a:pPr>
              <a:lnSpc>
                <a:spcPct val="90000"/>
              </a:lnSpc>
              <a:buFont typeface="Wingdings" pitchFamily="2" charset="2"/>
              <a:buNone/>
            </a:pPr>
            <a:endParaRPr lang="en-US" sz="3600" b="1" dirty="0">
              <a:solidFill>
                <a:srgbClr val="002060"/>
              </a:solidFill>
            </a:endParaRP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70000" contrast="-70000"/>
          </a:blip>
          <a:srcRect/>
          <a:stretch>
            <a:fillRect/>
          </a:stretch>
        </p:blipFill>
        <p:spPr bwMode="auto">
          <a:xfrm>
            <a:off x="5334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p:txBody>
          <a:bodyPr>
            <a:normAutofit/>
          </a:bodyPr>
          <a:lstStyle/>
          <a:p>
            <a:r>
              <a:rPr lang="en-US" sz="3600" b="1" u="sng" dirty="0">
                <a:solidFill>
                  <a:srgbClr val="8E0000"/>
                </a:solidFill>
              </a:rPr>
              <a:t>Sports Offered</a:t>
            </a:r>
          </a:p>
        </p:txBody>
      </p:sp>
      <p:sp>
        <p:nvSpPr>
          <p:cNvPr id="3" name="Content Placeholder 2"/>
          <p:cNvSpPr>
            <a:spLocks noGrp="1"/>
          </p:cNvSpPr>
          <p:nvPr>
            <p:ph idx="1"/>
          </p:nvPr>
        </p:nvSpPr>
        <p:spPr>
          <a:xfrm>
            <a:off x="457200" y="1371600"/>
            <a:ext cx="8229600" cy="4953000"/>
          </a:xfrm>
        </p:spPr>
        <p:txBody>
          <a:bodyPr>
            <a:normAutofit fontScale="92500" lnSpcReduction="10000"/>
          </a:bodyPr>
          <a:lstStyle/>
          <a:p>
            <a:pPr algn="ctr">
              <a:buNone/>
            </a:pPr>
            <a:r>
              <a:rPr lang="en-US" sz="4300" b="1" dirty="0">
                <a:solidFill>
                  <a:srgbClr val="002060"/>
                </a:solidFill>
              </a:rPr>
              <a:t>Volleyball</a:t>
            </a:r>
          </a:p>
          <a:p>
            <a:pPr algn="ctr">
              <a:buNone/>
            </a:pPr>
            <a:r>
              <a:rPr lang="en-US" sz="4300" b="1" dirty="0">
                <a:solidFill>
                  <a:srgbClr val="002060"/>
                </a:solidFill>
              </a:rPr>
              <a:t>Basketball</a:t>
            </a:r>
          </a:p>
          <a:p>
            <a:pPr algn="ctr">
              <a:buNone/>
            </a:pPr>
            <a:r>
              <a:rPr lang="en-US" sz="4300" b="1" dirty="0">
                <a:solidFill>
                  <a:srgbClr val="002060"/>
                </a:solidFill>
              </a:rPr>
              <a:t>Cross Country</a:t>
            </a:r>
            <a:endParaRPr lang="en-US" sz="3100" b="1" dirty="0">
              <a:solidFill>
                <a:srgbClr val="002060"/>
              </a:solidFill>
            </a:endParaRPr>
          </a:p>
          <a:p>
            <a:pPr algn="ctr">
              <a:buNone/>
            </a:pPr>
            <a:r>
              <a:rPr lang="en-US" sz="4300" b="1" dirty="0">
                <a:solidFill>
                  <a:srgbClr val="002060"/>
                </a:solidFill>
              </a:rPr>
              <a:t>Track</a:t>
            </a:r>
          </a:p>
          <a:p>
            <a:pPr algn="ctr">
              <a:buNone/>
            </a:pPr>
            <a:r>
              <a:rPr lang="en-US" sz="4300" b="1" dirty="0">
                <a:solidFill>
                  <a:srgbClr val="002060"/>
                </a:solidFill>
              </a:rPr>
              <a:t>Soccer</a:t>
            </a:r>
          </a:p>
          <a:p>
            <a:pPr algn="ctr">
              <a:buNone/>
            </a:pPr>
            <a:r>
              <a:rPr lang="en-US" sz="4300" b="1" dirty="0">
                <a:solidFill>
                  <a:srgbClr val="002060"/>
                </a:solidFill>
              </a:rPr>
              <a:t>Tennis (coached by HS coaches)-Separate class period</a:t>
            </a:r>
          </a:p>
          <a:p>
            <a:pPr algn="ctr">
              <a:buNone/>
            </a:pPr>
            <a:endParaRPr lang="en-US" sz="4300" b="1" dirty="0">
              <a:solidFill>
                <a:srgbClr val="002060"/>
              </a:solidFill>
            </a:endParaRPr>
          </a:p>
          <a:p>
            <a:pPr algn="ctr">
              <a:buNone/>
            </a:pPr>
            <a:endParaRPr lang="en-US" sz="4300" b="1" dirty="0">
              <a:solidFill>
                <a:srgbClr val="002060"/>
              </a:solidFill>
            </a:endParaRPr>
          </a:p>
          <a:p>
            <a:pPr algn="ctr">
              <a:buNone/>
            </a:pPr>
            <a:endParaRPr lang="en-US" sz="4300" b="1" dirty="0">
              <a:solidFill>
                <a:srgbClr val="8E0000"/>
              </a:solidFill>
            </a:endParaRP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3" cstate="print">
            <a:lum bright="70000" contrast="-70000"/>
          </a:blip>
          <a:srcRect/>
          <a:stretch>
            <a:fillRect/>
          </a:stretch>
        </p:blipFill>
        <p:spPr bwMode="auto">
          <a:xfrm>
            <a:off x="4572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a:xfrm>
            <a:off x="457200" y="533400"/>
            <a:ext cx="8229600" cy="1143000"/>
          </a:xfrm>
        </p:spPr>
        <p:txBody>
          <a:bodyPr>
            <a:normAutofit/>
          </a:bodyPr>
          <a:lstStyle/>
          <a:p>
            <a:r>
              <a:rPr lang="en-US" b="1" u="sng" dirty="0">
                <a:solidFill>
                  <a:srgbClr val="002060"/>
                </a:solidFill>
              </a:rPr>
              <a:t>Athlete Expectations</a:t>
            </a:r>
          </a:p>
        </p:txBody>
      </p:sp>
      <p:sp>
        <p:nvSpPr>
          <p:cNvPr id="3" name="Content Placeholder 2"/>
          <p:cNvSpPr>
            <a:spLocks noGrp="1"/>
          </p:cNvSpPr>
          <p:nvPr>
            <p:ph idx="1"/>
          </p:nvPr>
        </p:nvSpPr>
        <p:spPr>
          <a:xfrm>
            <a:off x="381000" y="1752600"/>
            <a:ext cx="8229600" cy="4525963"/>
          </a:xfrm>
        </p:spPr>
        <p:txBody>
          <a:bodyPr>
            <a:normAutofit/>
          </a:bodyPr>
          <a:lstStyle/>
          <a:p>
            <a:r>
              <a:rPr lang="en-US" sz="2600" b="1" dirty="0">
                <a:solidFill>
                  <a:srgbClr val="002060"/>
                </a:solidFill>
              </a:rPr>
              <a:t>Attend ALL practices and games</a:t>
            </a:r>
          </a:p>
          <a:p>
            <a:pPr algn="ctr">
              <a:buNone/>
            </a:pPr>
            <a:r>
              <a:rPr lang="en-US" sz="2600" b="1" dirty="0">
                <a:solidFill>
                  <a:srgbClr val="002060"/>
                </a:solidFill>
              </a:rPr>
              <a:t>	</a:t>
            </a:r>
            <a:r>
              <a:rPr lang="en-US" sz="2600" b="1" dirty="0">
                <a:solidFill>
                  <a:srgbClr val="8E0000"/>
                </a:solidFill>
              </a:rPr>
              <a:t> </a:t>
            </a:r>
            <a:r>
              <a:rPr lang="en-US" sz="2600" b="1" u="sng" dirty="0">
                <a:solidFill>
                  <a:srgbClr val="8E0000"/>
                </a:solidFill>
              </a:rPr>
              <a:t>Any Missed Practice/Game or Tardiness </a:t>
            </a:r>
          </a:p>
          <a:p>
            <a:pPr algn="ctr">
              <a:buNone/>
            </a:pPr>
            <a:r>
              <a:rPr lang="en-US" sz="2600" b="1" dirty="0">
                <a:solidFill>
                  <a:srgbClr val="8E0000"/>
                </a:solidFill>
              </a:rPr>
              <a:t>    </a:t>
            </a:r>
            <a:r>
              <a:rPr lang="en-US" sz="2600" b="1" u="sng" dirty="0">
                <a:solidFill>
                  <a:srgbClr val="8E0000"/>
                </a:solidFill>
              </a:rPr>
              <a:t>Will Be Made Up through Conditioning</a:t>
            </a:r>
            <a:endParaRPr lang="en-US" sz="900" b="1" u="sng" dirty="0">
              <a:solidFill>
                <a:srgbClr val="8E0000"/>
              </a:solidFill>
            </a:endParaRPr>
          </a:p>
          <a:p>
            <a:r>
              <a:rPr lang="en-US" sz="2600" b="1" dirty="0">
                <a:solidFill>
                  <a:srgbClr val="002060"/>
                </a:solidFill>
              </a:rPr>
              <a:t>Maintain passing grades in all classes</a:t>
            </a:r>
          </a:p>
          <a:p>
            <a:r>
              <a:rPr lang="en-US" sz="2600" b="1" dirty="0">
                <a:solidFill>
                  <a:srgbClr val="002060"/>
                </a:solidFill>
              </a:rPr>
              <a:t>Exhibit exceptional behavior in/out of the classroom</a:t>
            </a:r>
          </a:p>
          <a:p>
            <a:r>
              <a:rPr lang="en-US" sz="2600" b="1" u="sng" dirty="0">
                <a:solidFill>
                  <a:srgbClr val="002060"/>
                </a:solidFill>
              </a:rPr>
              <a:t>Call</a:t>
            </a:r>
            <a:r>
              <a:rPr lang="en-US" sz="2600" b="1" dirty="0">
                <a:solidFill>
                  <a:srgbClr val="002060"/>
                </a:solidFill>
              </a:rPr>
              <a:t>  or e-mail if not going to be in practice OR Athletic Period </a:t>
            </a:r>
            <a:r>
              <a:rPr lang="en-US" sz="2600" b="1" dirty="0">
                <a:solidFill>
                  <a:srgbClr val="8E0000"/>
                </a:solidFill>
              </a:rPr>
              <a:t>(NO Hand-written notes, unless from a Doctor)</a:t>
            </a:r>
          </a:p>
          <a:p>
            <a:r>
              <a:rPr lang="en-US" sz="2600" b="1" dirty="0">
                <a:solidFill>
                  <a:srgbClr val="002060"/>
                </a:solidFill>
              </a:rPr>
              <a:t>Follow Athletic Policies </a:t>
            </a:r>
          </a:p>
          <a:p>
            <a:r>
              <a:rPr lang="en-US" sz="2600" b="1" u="sng" dirty="0">
                <a:solidFill>
                  <a:srgbClr val="8E0000"/>
                </a:solidFill>
              </a:rPr>
              <a:t>*See addendum to our Policies packet</a:t>
            </a:r>
          </a:p>
          <a:p>
            <a:pPr>
              <a:buNone/>
            </a:pP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cstate="print">
            <a:lum bright="70000" contrast="-70000"/>
          </a:blip>
          <a:srcRect/>
          <a:stretch>
            <a:fillRect/>
          </a:stretch>
        </p:blipFill>
        <p:spPr bwMode="auto">
          <a:xfrm>
            <a:off x="4572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p:txBody>
          <a:bodyPr/>
          <a:lstStyle/>
          <a:p>
            <a:r>
              <a:rPr lang="en-US" b="1" u="sng" dirty="0">
                <a:solidFill>
                  <a:schemeClr val="tx2">
                    <a:lumMod val="75000"/>
                  </a:schemeClr>
                </a:solidFill>
              </a:rPr>
              <a:t>Practice Times and Protocol</a:t>
            </a:r>
          </a:p>
        </p:txBody>
      </p:sp>
      <p:sp>
        <p:nvSpPr>
          <p:cNvPr id="3" name="Content Placeholder 2"/>
          <p:cNvSpPr>
            <a:spLocks noGrp="1"/>
          </p:cNvSpPr>
          <p:nvPr>
            <p:ph idx="1"/>
          </p:nvPr>
        </p:nvSpPr>
        <p:spPr/>
        <p:txBody>
          <a:bodyPr>
            <a:normAutofit fontScale="92500" lnSpcReduction="10000"/>
          </a:bodyPr>
          <a:lstStyle/>
          <a:p>
            <a:r>
              <a:rPr lang="en-US" sz="2600" b="1" dirty="0">
                <a:solidFill>
                  <a:srgbClr val="8E0000"/>
                </a:solidFill>
              </a:rPr>
              <a:t>After school practice goes from 3:45-5:00, as we progress into the season we will drop to 4:30pm.</a:t>
            </a:r>
          </a:p>
          <a:p>
            <a:r>
              <a:rPr lang="en-US" sz="2600" b="1" u="sng" dirty="0">
                <a:solidFill>
                  <a:srgbClr val="002060"/>
                </a:solidFill>
              </a:rPr>
              <a:t>Athletes need to be on the courts ready to practice with:</a:t>
            </a:r>
          </a:p>
          <a:p>
            <a:pPr lvl="1"/>
            <a:r>
              <a:rPr lang="en-US" sz="2600" b="1" dirty="0">
                <a:solidFill>
                  <a:srgbClr val="002060"/>
                </a:solidFill>
              </a:rPr>
              <a:t>Hair pulled back, including bangs pulled back- no color in hair (must be a natural color)-no pink, blue, green, etc…</a:t>
            </a:r>
          </a:p>
          <a:p>
            <a:pPr lvl="1"/>
            <a:r>
              <a:rPr lang="en-US" sz="2600" b="1" dirty="0">
                <a:solidFill>
                  <a:srgbClr val="002060"/>
                </a:solidFill>
              </a:rPr>
              <a:t>No Jewelry present any time during Athletic practices-that includes all earrings need to be out, nothing on the wrist </a:t>
            </a:r>
          </a:p>
          <a:p>
            <a:pPr lvl="1"/>
            <a:r>
              <a:rPr lang="en-US" sz="2600" b="1" dirty="0">
                <a:solidFill>
                  <a:srgbClr val="002060"/>
                </a:solidFill>
              </a:rPr>
              <a:t>Proper athletic attire at all times- kneepads, correct shoes, practice gear, etc. </a:t>
            </a:r>
          </a:p>
          <a:p>
            <a:pPr lvl="1" algn="ctr">
              <a:buNone/>
            </a:pPr>
            <a:r>
              <a:rPr lang="en-US" sz="2600" b="1" dirty="0">
                <a:solidFill>
                  <a:srgbClr val="8E0000"/>
                </a:solidFill>
              </a:rPr>
              <a:t>**When coaches are ready to start practice all of this needs to be taken care of!**</a:t>
            </a:r>
            <a:r>
              <a:rPr lang="en-US" sz="2600" b="1" dirty="0">
                <a:solidFill>
                  <a:schemeClr val="tx2">
                    <a:lumMod val="75000"/>
                  </a:schemeClr>
                </a:solidFill>
              </a:rPr>
              <a:t> </a:t>
            </a:r>
          </a:p>
          <a:p>
            <a:endParaRPr lang="en-US" b="1" dirty="0">
              <a:solidFill>
                <a:schemeClr val="accent1">
                  <a:lumMod val="50000"/>
                </a:schemeClr>
              </a:solidFill>
            </a:endParaRPr>
          </a:p>
          <a:p>
            <a:endParaRPr lang="en-US" b="1" dirty="0">
              <a:solidFill>
                <a:schemeClr val="accent1">
                  <a:lumMod val="50000"/>
                </a:schemeClr>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70000" contrast="-70000"/>
          </a:blip>
          <a:srcRect/>
          <a:stretch>
            <a:fillRect/>
          </a:stretch>
        </p:blipFill>
        <p:spPr bwMode="auto">
          <a:xfrm>
            <a:off x="5334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a:xfrm>
            <a:off x="457200" y="152400"/>
            <a:ext cx="8229600" cy="1143000"/>
          </a:xfrm>
        </p:spPr>
        <p:txBody>
          <a:bodyPr/>
          <a:lstStyle/>
          <a:p>
            <a:r>
              <a:rPr lang="en-US" u="sng" dirty="0">
                <a:solidFill>
                  <a:schemeClr val="tx2">
                    <a:lumMod val="75000"/>
                  </a:schemeClr>
                </a:solidFill>
              </a:rPr>
              <a:t>Equipment Needed </a:t>
            </a:r>
          </a:p>
        </p:txBody>
      </p:sp>
      <p:sp>
        <p:nvSpPr>
          <p:cNvPr id="3" name="Content Placeholder 2"/>
          <p:cNvSpPr>
            <a:spLocks noGrp="1"/>
          </p:cNvSpPr>
          <p:nvPr>
            <p:ph idx="1"/>
          </p:nvPr>
        </p:nvSpPr>
        <p:spPr>
          <a:xfrm>
            <a:off x="0" y="1143000"/>
            <a:ext cx="8610600" cy="5486400"/>
          </a:xfrm>
        </p:spPr>
        <p:txBody>
          <a:bodyPr>
            <a:normAutofit fontScale="92500" lnSpcReduction="10000"/>
          </a:bodyPr>
          <a:lstStyle/>
          <a:p>
            <a:pPr lvl="1">
              <a:lnSpc>
                <a:spcPct val="90000"/>
              </a:lnSpc>
              <a:buFont typeface="Arial" pitchFamily="34" charset="0"/>
              <a:buChar char="•"/>
            </a:pPr>
            <a:r>
              <a:rPr lang="en-US" b="1" dirty="0">
                <a:solidFill>
                  <a:srgbClr val="002060"/>
                </a:solidFill>
              </a:rPr>
              <a:t>Uniforms and practice gear are provided by the school; athletes need to provide their own footwear </a:t>
            </a:r>
          </a:p>
          <a:p>
            <a:pPr lvl="1">
              <a:lnSpc>
                <a:spcPct val="90000"/>
              </a:lnSpc>
              <a:buNone/>
            </a:pPr>
            <a:r>
              <a:rPr lang="en-US" b="1" dirty="0">
                <a:solidFill>
                  <a:srgbClr val="002060"/>
                </a:solidFill>
              </a:rPr>
              <a:t>	(Sport specific is recommended for ALL sports)</a:t>
            </a:r>
          </a:p>
          <a:p>
            <a:pPr lvl="1">
              <a:lnSpc>
                <a:spcPct val="90000"/>
              </a:lnSpc>
              <a:buFont typeface="Arial" pitchFamily="34" charset="0"/>
              <a:buChar char="•"/>
            </a:pPr>
            <a:r>
              <a:rPr lang="en-US" sz="3500" b="1" u="sng" dirty="0">
                <a:solidFill>
                  <a:srgbClr val="8E0000"/>
                </a:solidFill>
              </a:rPr>
              <a:t>Volleyball-</a:t>
            </a:r>
            <a:r>
              <a:rPr lang="en-US" b="1" dirty="0">
                <a:solidFill>
                  <a:srgbClr val="002060"/>
                </a:solidFill>
              </a:rPr>
              <a:t>  </a:t>
            </a:r>
          </a:p>
          <a:p>
            <a:pPr lvl="2">
              <a:lnSpc>
                <a:spcPct val="90000"/>
              </a:lnSpc>
            </a:pPr>
            <a:r>
              <a:rPr lang="en-US" sz="3000" b="1" u="sng" dirty="0">
                <a:solidFill>
                  <a:srgbClr val="8E0000"/>
                </a:solidFill>
              </a:rPr>
              <a:t>Shoes</a:t>
            </a:r>
            <a:r>
              <a:rPr lang="en-US" sz="3000" b="1" dirty="0">
                <a:solidFill>
                  <a:srgbClr val="8E0000"/>
                </a:solidFill>
              </a:rPr>
              <a:t>-</a:t>
            </a:r>
            <a:r>
              <a:rPr lang="en-US" sz="3000" b="1" dirty="0">
                <a:solidFill>
                  <a:srgbClr val="002060"/>
                </a:solidFill>
              </a:rPr>
              <a:t> </a:t>
            </a:r>
            <a:r>
              <a:rPr lang="en-US" sz="2400" b="1" dirty="0">
                <a:solidFill>
                  <a:srgbClr val="002060"/>
                </a:solidFill>
              </a:rPr>
              <a:t> need to be volleyball court shoes (we request black, but it is not required)</a:t>
            </a:r>
          </a:p>
          <a:p>
            <a:pPr lvl="2">
              <a:lnSpc>
                <a:spcPct val="90000"/>
              </a:lnSpc>
            </a:pPr>
            <a:r>
              <a:rPr lang="en-US" sz="2800" b="1" u="sng" dirty="0">
                <a:solidFill>
                  <a:srgbClr val="8E0000"/>
                </a:solidFill>
              </a:rPr>
              <a:t>Kneepads-</a:t>
            </a:r>
            <a:r>
              <a:rPr lang="en-US" sz="2800" b="1" dirty="0">
                <a:solidFill>
                  <a:srgbClr val="8E0000"/>
                </a:solidFill>
              </a:rPr>
              <a:t> </a:t>
            </a:r>
            <a:r>
              <a:rPr lang="en-US" sz="2800" b="1" dirty="0">
                <a:solidFill>
                  <a:srgbClr val="002060"/>
                </a:solidFill>
              </a:rPr>
              <a:t>we request black but it is not required, preferably the low profile style </a:t>
            </a:r>
          </a:p>
          <a:p>
            <a:pPr lvl="2">
              <a:lnSpc>
                <a:spcPct val="90000"/>
              </a:lnSpc>
            </a:pPr>
            <a:r>
              <a:rPr lang="en-US" sz="2800" b="1" u="sng" dirty="0">
                <a:solidFill>
                  <a:srgbClr val="8E0000"/>
                </a:solidFill>
              </a:rPr>
              <a:t>Ankle Braces</a:t>
            </a:r>
            <a:r>
              <a:rPr lang="en-US" sz="2800" b="1" dirty="0">
                <a:solidFill>
                  <a:srgbClr val="8E0000"/>
                </a:solidFill>
              </a:rPr>
              <a:t>- </a:t>
            </a:r>
            <a:r>
              <a:rPr lang="en-US" sz="2800" b="1" dirty="0">
                <a:solidFill>
                  <a:srgbClr val="002060"/>
                </a:solidFill>
              </a:rPr>
              <a:t>While not required they are highly recommended for safety  precaution</a:t>
            </a:r>
          </a:p>
          <a:p>
            <a:pPr lvl="2">
              <a:lnSpc>
                <a:spcPct val="90000"/>
              </a:lnSpc>
            </a:pPr>
            <a:r>
              <a:rPr lang="en-US" sz="2800" b="1" u="sng" dirty="0">
                <a:solidFill>
                  <a:srgbClr val="8E0000"/>
                </a:solidFill>
              </a:rPr>
              <a:t>First week of tryouts- </a:t>
            </a:r>
            <a:r>
              <a:rPr lang="en-US" sz="2800" b="1" dirty="0">
                <a:solidFill>
                  <a:srgbClr val="002060"/>
                </a:solidFill>
              </a:rPr>
              <a:t> practice gear will be handed out</a:t>
            </a:r>
          </a:p>
          <a:p>
            <a:pPr lvl="2">
              <a:lnSpc>
                <a:spcPct val="90000"/>
              </a:lnSpc>
            </a:pPr>
            <a:r>
              <a:rPr lang="en-US" sz="2800" b="1" dirty="0">
                <a:solidFill>
                  <a:srgbClr val="8E0000"/>
                </a:solidFill>
              </a:rPr>
              <a:t>**Basketball, Track, Soccer equipment information will come closer to start of those seasons**</a:t>
            </a:r>
          </a:p>
          <a:p>
            <a:pPr lvl="2">
              <a:lnSpc>
                <a:spcPct val="90000"/>
              </a:lnSpc>
              <a:buNone/>
            </a:pPr>
            <a:endParaRPr lang="en-US" sz="2800" b="1" dirty="0">
              <a:solidFill>
                <a:srgbClr val="002060"/>
              </a:solidFill>
            </a:endParaRPr>
          </a:p>
          <a:p>
            <a:pPr lvl="2">
              <a:lnSpc>
                <a:spcPct val="90000"/>
              </a:lnSpc>
              <a:buNone/>
            </a:pPr>
            <a:endParaRPr lang="en-US" sz="2800" b="1" dirty="0">
              <a:solidFill>
                <a:srgbClr val="002060"/>
              </a:solidFill>
            </a:endParaRPr>
          </a:p>
          <a:p>
            <a:pPr lvl="3">
              <a:lnSpc>
                <a:spcPct val="90000"/>
              </a:lnSpc>
              <a:buNone/>
            </a:pPr>
            <a:endParaRPr lang="en-US" sz="2800" b="1" dirty="0">
              <a:solidFill>
                <a:srgbClr val="002060"/>
              </a:solidFill>
            </a:endParaRPr>
          </a:p>
          <a:p>
            <a:pPr lvl="1">
              <a:lnSpc>
                <a:spcPct val="90000"/>
              </a:lnSpc>
              <a:buNone/>
            </a:pPr>
            <a:endParaRPr lang="en-US" sz="1600" b="1" dirty="0">
              <a:solidFill>
                <a:srgbClr val="002060"/>
              </a:solidFill>
            </a:endParaRP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70000" contrast="-70000"/>
          </a:blip>
          <a:srcRect/>
          <a:stretch>
            <a:fillRect/>
          </a:stretch>
        </p:blipFill>
        <p:spPr bwMode="auto">
          <a:xfrm>
            <a:off x="4572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a:xfrm>
            <a:off x="304800" y="274638"/>
            <a:ext cx="8382000" cy="1143000"/>
          </a:xfrm>
        </p:spPr>
        <p:txBody>
          <a:bodyPr>
            <a:normAutofit/>
          </a:bodyPr>
          <a:lstStyle/>
          <a:p>
            <a:r>
              <a:rPr lang="en-US" sz="3800" b="1" u="sng" dirty="0">
                <a:solidFill>
                  <a:srgbClr val="002060"/>
                </a:solidFill>
              </a:rPr>
              <a:t>Playing Time</a:t>
            </a:r>
          </a:p>
        </p:txBody>
      </p:sp>
      <p:sp>
        <p:nvSpPr>
          <p:cNvPr id="9" name="TextBox 8"/>
          <p:cNvSpPr txBox="1"/>
          <p:nvPr/>
        </p:nvSpPr>
        <p:spPr>
          <a:xfrm>
            <a:off x="685800" y="1371600"/>
            <a:ext cx="7772400" cy="5755422"/>
          </a:xfrm>
          <a:prstGeom prst="rect">
            <a:avLst/>
          </a:prstGeom>
          <a:noFill/>
        </p:spPr>
        <p:txBody>
          <a:bodyPr wrap="square" rtlCol="0">
            <a:spAutoFit/>
          </a:bodyPr>
          <a:lstStyle/>
          <a:p>
            <a:r>
              <a:rPr lang="en-US" sz="3600" b="1" dirty="0">
                <a:solidFill>
                  <a:srgbClr val="8E0000"/>
                </a:solidFill>
              </a:rPr>
              <a:t>Playing time will be determined by the following:</a:t>
            </a:r>
          </a:p>
          <a:p>
            <a:pPr>
              <a:buFont typeface="Courier New" pitchFamily="49" charset="0"/>
              <a:buChar char="o"/>
            </a:pPr>
            <a:r>
              <a:rPr lang="en-US" sz="3200" b="1" dirty="0">
                <a:solidFill>
                  <a:srgbClr val="002060"/>
                </a:solidFill>
              </a:rPr>
              <a:t>Academics</a:t>
            </a:r>
          </a:p>
          <a:p>
            <a:pPr>
              <a:buFont typeface="Courier New" pitchFamily="49" charset="0"/>
              <a:buChar char="o"/>
            </a:pPr>
            <a:r>
              <a:rPr lang="en-US" sz="3200" b="1" dirty="0">
                <a:solidFill>
                  <a:srgbClr val="002060"/>
                </a:solidFill>
              </a:rPr>
              <a:t>Attendance</a:t>
            </a:r>
          </a:p>
          <a:p>
            <a:pPr>
              <a:buFont typeface="Courier New" pitchFamily="49" charset="0"/>
              <a:buChar char="o"/>
            </a:pPr>
            <a:r>
              <a:rPr lang="en-US" sz="3200" b="1" dirty="0">
                <a:solidFill>
                  <a:srgbClr val="002060"/>
                </a:solidFill>
              </a:rPr>
              <a:t>Effort in Practice</a:t>
            </a:r>
          </a:p>
          <a:p>
            <a:pPr>
              <a:buFont typeface="Courier New" pitchFamily="49" charset="0"/>
              <a:buChar char="o"/>
            </a:pPr>
            <a:r>
              <a:rPr lang="en-US" sz="3200" b="1" dirty="0">
                <a:solidFill>
                  <a:srgbClr val="002060"/>
                </a:solidFill>
              </a:rPr>
              <a:t>Team player in all aspects</a:t>
            </a:r>
          </a:p>
          <a:p>
            <a:pPr>
              <a:buFont typeface="Courier New" pitchFamily="49" charset="0"/>
              <a:buChar char="o"/>
            </a:pPr>
            <a:r>
              <a:rPr lang="en-US" sz="3200" b="1" dirty="0">
                <a:solidFill>
                  <a:srgbClr val="002060"/>
                </a:solidFill>
              </a:rPr>
              <a:t>Knows Rotations and Plays</a:t>
            </a:r>
          </a:p>
          <a:p>
            <a:pPr>
              <a:buFont typeface="Courier New" pitchFamily="49" charset="0"/>
              <a:buChar char="o"/>
            </a:pPr>
            <a:r>
              <a:rPr lang="en-US" sz="3200" b="1" dirty="0">
                <a:solidFill>
                  <a:srgbClr val="002060"/>
                </a:solidFill>
              </a:rPr>
              <a:t>Passion and Commitment to Sport</a:t>
            </a:r>
          </a:p>
          <a:p>
            <a:pPr>
              <a:buFont typeface="Courier New" pitchFamily="49" charset="0"/>
              <a:buChar char="o"/>
            </a:pPr>
            <a:r>
              <a:rPr lang="en-US" sz="3200" b="1" dirty="0">
                <a:solidFill>
                  <a:srgbClr val="002060"/>
                </a:solidFill>
              </a:rPr>
              <a:t>Sport Specific Expectations</a:t>
            </a:r>
          </a:p>
          <a:p>
            <a:endParaRPr lang="en-US" sz="3600" b="1" dirty="0">
              <a:solidFill>
                <a:srgbClr val="002060"/>
              </a:solidFill>
            </a:endParaRPr>
          </a:p>
          <a:p>
            <a:endParaRPr lang="en-US" sz="3600" b="1" dirty="0">
              <a:solidFill>
                <a:srgbClr val="00206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cstate="print">
            <a:lum bright="70000" contrast="-70000"/>
          </a:blip>
          <a:srcRect/>
          <a:stretch>
            <a:fillRect/>
          </a:stretch>
        </p:blipFill>
        <p:spPr bwMode="auto">
          <a:xfrm>
            <a:off x="533400" y="457200"/>
            <a:ext cx="8143178" cy="5867400"/>
          </a:xfrm>
          <a:prstGeom prst="rect">
            <a:avLst/>
          </a:prstGeom>
          <a:ln w="228600" cap="sq" cmpd="thickThin">
            <a:solidFill>
              <a:srgbClr val="000000"/>
            </a:solidFill>
            <a:prstDash val="solid"/>
            <a:miter lim="800000"/>
          </a:ln>
          <a:effectLst>
            <a:innerShdw blurRad="76200">
              <a:srgbClr val="000000"/>
            </a:innerShdw>
          </a:effectLst>
        </p:spPr>
      </p:pic>
      <p:sp>
        <p:nvSpPr>
          <p:cNvPr id="2" name="Title 1"/>
          <p:cNvSpPr>
            <a:spLocks noGrp="1"/>
          </p:cNvSpPr>
          <p:nvPr>
            <p:ph type="title"/>
          </p:nvPr>
        </p:nvSpPr>
        <p:spPr/>
        <p:txBody>
          <a:bodyPr/>
          <a:lstStyle/>
          <a:p>
            <a:r>
              <a:rPr lang="en-US" b="1" u="sng" dirty="0">
                <a:solidFill>
                  <a:srgbClr val="002060"/>
                </a:solidFill>
              </a:rPr>
              <a:t>Game Day Protocol</a:t>
            </a:r>
          </a:p>
        </p:txBody>
      </p:sp>
      <p:sp>
        <p:nvSpPr>
          <p:cNvPr id="3" name="Content Placeholder 2"/>
          <p:cNvSpPr>
            <a:spLocks noGrp="1"/>
          </p:cNvSpPr>
          <p:nvPr>
            <p:ph idx="1"/>
          </p:nvPr>
        </p:nvSpPr>
        <p:spPr>
          <a:xfrm>
            <a:off x="462488" y="1143000"/>
            <a:ext cx="8229600" cy="5562600"/>
          </a:xfrm>
        </p:spPr>
        <p:txBody>
          <a:bodyPr>
            <a:normAutofit fontScale="77500" lnSpcReduction="20000"/>
          </a:bodyPr>
          <a:lstStyle/>
          <a:p>
            <a:r>
              <a:rPr lang="en-US" sz="3600" b="1" dirty="0">
                <a:solidFill>
                  <a:srgbClr val="8E0000"/>
                </a:solidFill>
              </a:rPr>
              <a:t>3:40-4:30-</a:t>
            </a:r>
            <a:r>
              <a:rPr lang="en-US" sz="3600" b="1" dirty="0">
                <a:solidFill>
                  <a:srgbClr val="002060"/>
                </a:solidFill>
              </a:rPr>
              <a:t> Study Hall in locker room hall and/or gym (If athlete has a tutorial they must stay there until tutorial session time is over)</a:t>
            </a:r>
          </a:p>
          <a:p>
            <a:r>
              <a:rPr lang="en-US" sz="3600" b="1" dirty="0">
                <a:solidFill>
                  <a:srgbClr val="8E0000"/>
                </a:solidFill>
              </a:rPr>
              <a:t>4:45-4:55-</a:t>
            </a:r>
            <a:r>
              <a:rPr lang="en-US" sz="3600" b="1" dirty="0">
                <a:solidFill>
                  <a:schemeClr val="accent1">
                    <a:lumMod val="50000"/>
                  </a:schemeClr>
                </a:solidFill>
              </a:rPr>
              <a:t> </a:t>
            </a:r>
            <a:r>
              <a:rPr lang="en-US" sz="3600" b="1" dirty="0">
                <a:solidFill>
                  <a:srgbClr val="002060"/>
                </a:solidFill>
              </a:rPr>
              <a:t>Preparing for dismissal (away games)</a:t>
            </a:r>
          </a:p>
          <a:p>
            <a:r>
              <a:rPr lang="en-US" sz="3600" b="1" dirty="0">
                <a:solidFill>
                  <a:srgbClr val="8E0000"/>
                </a:solidFill>
              </a:rPr>
              <a:t>5:00-</a:t>
            </a:r>
            <a:r>
              <a:rPr lang="en-US" sz="3600" b="1" dirty="0">
                <a:solidFill>
                  <a:schemeClr val="accent1">
                    <a:lumMod val="50000"/>
                  </a:schemeClr>
                </a:solidFill>
              </a:rPr>
              <a:t> </a:t>
            </a:r>
            <a:r>
              <a:rPr lang="en-US" sz="3600" b="1" dirty="0">
                <a:solidFill>
                  <a:srgbClr val="002060"/>
                </a:solidFill>
              </a:rPr>
              <a:t>we will leave school no later than 5:00 for every away game</a:t>
            </a:r>
          </a:p>
          <a:p>
            <a:r>
              <a:rPr lang="en-US" sz="3600" b="1" dirty="0">
                <a:solidFill>
                  <a:srgbClr val="8E0000"/>
                </a:solidFill>
              </a:rPr>
              <a:t>Game order-</a:t>
            </a:r>
            <a:r>
              <a:rPr lang="en-US" sz="3600" b="1" dirty="0">
                <a:solidFill>
                  <a:schemeClr val="accent1">
                    <a:lumMod val="50000"/>
                  </a:schemeClr>
                </a:solidFill>
              </a:rPr>
              <a:t> 7</a:t>
            </a:r>
            <a:r>
              <a:rPr lang="en-US" sz="3600" b="1" baseline="30000" dirty="0">
                <a:solidFill>
                  <a:schemeClr val="accent1">
                    <a:lumMod val="50000"/>
                  </a:schemeClr>
                </a:solidFill>
              </a:rPr>
              <a:t>th</a:t>
            </a:r>
            <a:r>
              <a:rPr lang="en-US" sz="3600" b="1" dirty="0">
                <a:solidFill>
                  <a:schemeClr val="accent1">
                    <a:lumMod val="50000"/>
                  </a:schemeClr>
                </a:solidFill>
              </a:rPr>
              <a:t> Grade </a:t>
            </a:r>
            <a:r>
              <a:rPr lang="en-US" sz="3600" b="1" dirty="0">
                <a:solidFill>
                  <a:srgbClr val="002060"/>
                </a:solidFill>
              </a:rPr>
              <a:t>C-5:30, B-6:30, A-7:30 (*these are approx. times)</a:t>
            </a:r>
          </a:p>
          <a:p>
            <a:r>
              <a:rPr lang="en-US" sz="3600" b="1" dirty="0">
                <a:solidFill>
                  <a:srgbClr val="002060"/>
                </a:solidFill>
              </a:rPr>
              <a:t>8</a:t>
            </a:r>
            <a:r>
              <a:rPr lang="en-US" sz="3600" b="1" baseline="30000" dirty="0">
                <a:solidFill>
                  <a:srgbClr val="002060"/>
                </a:solidFill>
              </a:rPr>
              <a:t>th</a:t>
            </a:r>
            <a:r>
              <a:rPr lang="en-US" sz="3600" b="1" dirty="0">
                <a:solidFill>
                  <a:srgbClr val="002060"/>
                </a:solidFill>
              </a:rPr>
              <a:t> grade A- 5:30, B- 6:30, C-7:30</a:t>
            </a:r>
            <a:endParaRPr lang="en-US" b="1" dirty="0">
              <a:solidFill>
                <a:srgbClr val="002060"/>
              </a:solidFill>
            </a:endParaRPr>
          </a:p>
          <a:p>
            <a:pPr>
              <a:buNone/>
            </a:pPr>
            <a:r>
              <a:rPr lang="en-US" sz="3100" b="1" dirty="0">
                <a:solidFill>
                  <a:srgbClr val="8E0000"/>
                </a:solidFill>
              </a:rPr>
              <a:t>**</a:t>
            </a:r>
            <a:r>
              <a:rPr lang="en-US" sz="3100" b="1" u="sng" dirty="0">
                <a:solidFill>
                  <a:srgbClr val="002060"/>
                </a:solidFill>
              </a:rPr>
              <a:t>ALL</a:t>
            </a:r>
            <a:r>
              <a:rPr lang="en-US" sz="3100" b="1" dirty="0">
                <a:solidFill>
                  <a:srgbClr val="002060"/>
                </a:solidFill>
              </a:rPr>
              <a:t> </a:t>
            </a:r>
            <a:r>
              <a:rPr lang="en-US" sz="3100" b="1" dirty="0">
                <a:solidFill>
                  <a:srgbClr val="8E0000"/>
                </a:solidFill>
              </a:rPr>
              <a:t>athletes are required to stay and support their fellow teammates, as we stress no matter A,B,C team they are one unit. If you have a family emergency, and are needing to leave, we must have </a:t>
            </a:r>
            <a:r>
              <a:rPr lang="en-US" sz="3100" b="1" u="sng" dirty="0">
                <a:solidFill>
                  <a:srgbClr val="002060"/>
                </a:solidFill>
              </a:rPr>
              <a:t>PRIOR</a:t>
            </a:r>
            <a:r>
              <a:rPr lang="en-US" sz="3100" b="1" dirty="0">
                <a:solidFill>
                  <a:srgbClr val="8E0000"/>
                </a:solidFill>
              </a:rPr>
              <a:t> communication (via call or e-mail) from you, and you will need to sign your daughter out after her game.</a:t>
            </a:r>
          </a:p>
          <a:p>
            <a:pPr>
              <a:buNone/>
            </a:pPr>
            <a:endParaRPr lang="en-US" b="1" dirty="0">
              <a:solidFill>
                <a:schemeClr val="accent1">
                  <a:lumMod val="50000"/>
                </a:schemeClr>
              </a:solidFill>
            </a:endParaRPr>
          </a:p>
          <a:p>
            <a:pPr>
              <a:buNone/>
            </a:pPr>
            <a:endParaRPr lang="en-US" b="1" dirty="0">
              <a:solidFill>
                <a:schemeClr val="accent1">
                  <a:lumMod val="50000"/>
                </a:schemeClr>
              </a:solidFill>
            </a:endParaRPr>
          </a:p>
          <a:p>
            <a:endParaRPr lang="en-US" b="1" dirty="0">
              <a:solidFill>
                <a:schemeClr val="accent1">
                  <a:lumMod val="50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1431</TotalTime>
  <Words>1470</Words>
  <Application>Microsoft Office PowerPoint</Application>
  <PresentationFormat>On-screen Show (4:3)</PresentationFormat>
  <Paragraphs>215</Paragraphs>
  <Slides>27</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27</vt:i4>
      </vt:variant>
    </vt:vector>
  </HeadingPairs>
  <TitlesOfParts>
    <vt:vector size="33" baseType="lpstr">
      <vt:lpstr>Arial</vt:lpstr>
      <vt:lpstr>Calibri</vt:lpstr>
      <vt:lpstr>Comic Sans MS</vt:lpstr>
      <vt:lpstr>Courier New</vt:lpstr>
      <vt:lpstr>Wingdings</vt:lpstr>
      <vt:lpstr>Office Theme</vt:lpstr>
      <vt:lpstr>PowerPoint Presentation</vt:lpstr>
      <vt:lpstr>PowerPoint Presentation</vt:lpstr>
      <vt:lpstr>Athletics</vt:lpstr>
      <vt:lpstr>Sports Offered</vt:lpstr>
      <vt:lpstr>Athlete Expectations</vt:lpstr>
      <vt:lpstr>Practice Times and Protocol</vt:lpstr>
      <vt:lpstr>Equipment Needed </vt:lpstr>
      <vt:lpstr>Playing Time</vt:lpstr>
      <vt:lpstr>Game Day Protocol</vt:lpstr>
      <vt:lpstr>Game Day Meals</vt:lpstr>
      <vt:lpstr>Athletic Pickup Policy</vt:lpstr>
      <vt:lpstr>Off-Season </vt:lpstr>
      <vt:lpstr>Athletics’ Grades</vt:lpstr>
      <vt:lpstr>PowerPoint Presentation</vt:lpstr>
      <vt:lpstr>Parent “PRIDE”</vt:lpstr>
      <vt:lpstr>PowerPoint Presentation</vt:lpstr>
      <vt:lpstr>Chain of Command </vt:lpstr>
      <vt:lpstr>Admission to Maus Games</vt:lpstr>
      <vt:lpstr>Infection Control….</vt:lpstr>
      <vt:lpstr>WATER</vt:lpstr>
      <vt:lpstr>Concussions</vt:lpstr>
      <vt:lpstr>Emergency Info</vt:lpstr>
      <vt:lpstr>Inhaler Law</vt:lpstr>
      <vt:lpstr>Operational Fee</vt:lpstr>
      <vt:lpstr>Website</vt:lpstr>
      <vt:lpstr>FAQ’s</vt:lpstr>
      <vt:lpstr>Questions??  </vt:lpstr>
    </vt:vector>
  </TitlesOfParts>
  <Company>Frisco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Frisco ISD</dc:creator>
  <cp:lastModifiedBy>Oldham, Chris</cp:lastModifiedBy>
  <cp:revision>122</cp:revision>
  <dcterms:created xsi:type="dcterms:W3CDTF">2010-08-18T18:16:10Z</dcterms:created>
  <dcterms:modified xsi:type="dcterms:W3CDTF">2018-07-30T20:02:59Z</dcterms:modified>
</cp:coreProperties>
</file>